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18.xml" ContentType="application/vnd.openxmlformats-officedocument.presentationml.notesSlide+xml"/>
  <Override PartName="/ppt/theme/themeOverride18.xml" ContentType="application/vnd.openxmlformats-officedocument.themeOverride+xml"/>
  <Override PartName="/ppt/notesSlides/notesSlide19.xml" ContentType="application/vnd.openxmlformats-officedocument.presentationml.notesSlide+xml"/>
  <Override PartName="/ppt/theme/themeOverride19.xml" ContentType="application/vnd.openxmlformats-officedocument.themeOverride+xml"/>
  <Override PartName="/ppt/notesSlides/notesSlide20.xml" ContentType="application/vnd.openxmlformats-officedocument.presentationml.notesSlide+xml"/>
  <Override PartName="/ppt/theme/themeOverride20.xml" ContentType="application/vnd.openxmlformats-officedocument.themeOverride+xml"/>
  <Override PartName="/ppt/notesSlides/notesSlide21.xml" ContentType="application/vnd.openxmlformats-officedocument.presentationml.notesSlide+xml"/>
  <Override PartName="/ppt/theme/themeOverride21.xml" ContentType="application/vnd.openxmlformats-officedocument.themeOverride+xml"/>
  <Override PartName="/ppt/notesSlides/notesSlide22.xml" ContentType="application/vnd.openxmlformats-officedocument.presentationml.notesSlide+xml"/>
  <Override PartName="/ppt/theme/themeOverride22.xml" ContentType="application/vnd.openxmlformats-officedocument.themeOverride+xml"/>
  <Override PartName="/ppt/notesSlides/notesSlide23.xml" ContentType="application/vnd.openxmlformats-officedocument.presentationml.notesSlide+xml"/>
  <Override PartName="/ppt/theme/themeOverride23.xml" ContentType="application/vnd.openxmlformats-officedocument.themeOverride+xml"/>
  <Override PartName="/ppt/notesSlides/notesSlide24.xml" ContentType="application/vnd.openxmlformats-officedocument.presentationml.notesSlide+xml"/>
  <Override PartName="/ppt/theme/themeOverride24.xml" ContentType="application/vnd.openxmlformats-officedocument.themeOverr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heme/themeOverride25.xml" ContentType="application/vnd.openxmlformats-officedocument.themeOverride+xml"/>
  <Override PartName="/ppt/notesSlides/notesSlide27.xml" ContentType="application/vnd.openxmlformats-officedocument.presentationml.notesSlide+xml"/>
  <Override PartName="/ppt/theme/themeOverride26.xml" ContentType="application/vnd.openxmlformats-officedocument.themeOverride+xml"/>
  <Override PartName="/ppt/notesSlides/notesSlide28.xml" ContentType="application/vnd.openxmlformats-officedocument.presentationml.notesSlide+xml"/>
  <Override PartName="/ppt/theme/themeOverride27.xml" ContentType="application/vnd.openxmlformats-officedocument.themeOverr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2" r:id="rId2"/>
    <p:sldMasterId id="2147483658" r:id="rId3"/>
  </p:sldMasterIdLst>
  <p:notesMasterIdLst>
    <p:notesMasterId r:id="rId34"/>
  </p:notesMasterIdLst>
  <p:handoutMasterIdLst>
    <p:handoutMasterId r:id="rId35"/>
  </p:handoutMasterIdLst>
  <p:sldIdLst>
    <p:sldId id="257" r:id="rId4"/>
    <p:sldId id="325" r:id="rId5"/>
    <p:sldId id="326" r:id="rId6"/>
    <p:sldId id="327" r:id="rId7"/>
    <p:sldId id="328" r:id="rId8"/>
    <p:sldId id="329" r:id="rId9"/>
    <p:sldId id="356" r:id="rId10"/>
    <p:sldId id="330" r:id="rId11"/>
    <p:sldId id="267" r:id="rId12"/>
    <p:sldId id="331" r:id="rId13"/>
    <p:sldId id="332" r:id="rId14"/>
    <p:sldId id="269" r:id="rId15"/>
    <p:sldId id="334" r:id="rId16"/>
    <p:sldId id="335" r:id="rId17"/>
    <p:sldId id="336" r:id="rId18"/>
    <p:sldId id="337" r:id="rId19"/>
    <p:sldId id="339" r:id="rId20"/>
    <p:sldId id="340" r:id="rId21"/>
    <p:sldId id="341" r:id="rId22"/>
    <p:sldId id="342" r:id="rId23"/>
    <p:sldId id="343" r:id="rId24"/>
    <p:sldId id="345" r:id="rId25"/>
    <p:sldId id="347" r:id="rId26"/>
    <p:sldId id="349" r:id="rId27"/>
    <p:sldId id="350" r:id="rId28"/>
    <p:sldId id="351" r:id="rId29"/>
    <p:sldId id="357" r:id="rId30"/>
    <p:sldId id="352" r:id="rId31"/>
    <p:sldId id="353" r:id="rId32"/>
    <p:sldId id="355" r:id="rId33"/>
  </p:sldIdLst>
  <p:sldSz cx="9144000" cy="6858000" type="screen4x3"/>
  <p:notesSz cx="6805613" cy="9939338"/>
  <p:defaultTextStyle>
    <a:defPPr>
      <a:defRPr lang="en-AU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46">
          <p15:clr>
            <a:srgbClr val="A4A3A4"/>
          </p15:clr>
        </p15:guide>
        <p15:guide id="2" orient="horz" pos="4210">
          <p15:clr>
            <a:srgbClr val="A4A3A4"/>
          </p15:clr>
        </p15:guide>
        <p15:guide id="3" orient="horz" pos="3891">
          <p15:clr>
            <a:srgbClr val="A4A3A4"/>
          </p15:clr>
        </p15:guide>
        <p15:guide id="4" orient="horz" pos="1276">
          <p15:clr>
            <a:srgbClr val="A4A3A4"/>
          </p15:clr>
        </p15:guide>
        <p15:guide id="5" pos="5411">
          <p15:clr>
            <a:srgbClr val="A4A3A4"/>
          </p15:clr>
        </p15:guide>
        <p15:guide id="6" pos="35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1">
          <p15:clr>
            <a:srgbClr val="A4A3A4"/>
          </p15:clr>
        </p15:guide>
        <p15:guide id="2" pos="214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5A4"/>
    <a:srgbClr val="B3C8E3"/>
    <a:srgbClr val="A7A9AC"/>
    <a:srgbClr val="2C7FBA"/>
    <a:srgbClr val="749FCB"/>
    <a:srgbClr val="F095A2"/>
    <a:srgbClr val="F8C3D8"/>
    <a:srgbClr val="EB4A8A"/>
    <a:srgbClr val="990033"/>
    <a:srgbClr val="FFF4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34587" autoAdjust="0"/>
    <p:restoredTop sz="92764" autoAdjust="0"/>
  </p:normalViewPr>
  <p:slideViewPr>
    <p:cSldViewPr snapToGrid="0">
      <p:cViewPr varScale="1">
        <p:scale>
          <a:sx n="92" d="100"/>
          <a:sy n="92" d="100"/>
        </p:scale>
        <p:origin x="336" y="90"/>
      </p:cViewPr>
      <p:guideLst>
        <p:guide orient="horz" pos="346"/>
        <p:guide orient="horz" pos="4210"/>
        <p:guide orient="horz" pos="3891"/>
        <p:guide orient="horz" pos="1276"/>
        <p:guide pos="5411"/>
        <p:guide pos="35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-1956" y="-90"/>
      </p:cViewPr>
      <p:guideLst>
        <p:guide orient="horz" pos="3131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099" cy="496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AU"/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4939" y="0"/>
            <a:ext cx="2949099" cy="496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AU"/>
          </a:p>
        </p:txBody>
      </p:sp>
      <p:sp>
        <p:nvSpPr>
          <p:cNvPr id="1505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0646"/>
            <a:ext cx="2949099" cy="496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AU"/>
          </a:p>
        </p:txBody>
      </p:sp>
      <p:sp>
        <p:nvSpPr>
          <p:cNvPr id="1505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4939" y="9440646"/>
            <a:ext cx="2949099" cy="496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DAF4D53-7F12-45A4-BDF7-D87173B5E2D4}" type="slidenum">
              <a:rPr lang="en-AU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402417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099" cy="496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AU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4939" y="0"/>
            <a:ext cx="2949099" cy="496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AU"/>
          </a:p>
        </p:txBody>
      </p:sp>
      <p:sp>
        <p:nvSpPr>
          <p:cNvPr id="491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6125"/>
            <a:ext cx="4965700" cy="3725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0562" y="4721186"/>
            <a:ext cx="5444490" cy="4472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0646"/>
            <a:ext cx="2949099" cy="496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AU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4939" y="9440646"/>
            <a:ext cx="2949099" cy="496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1FD8731-F792-4139-A240-9ADB62EC1891}" type="slidenum">
              <a:rPr lang="en-AU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12550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D8731-F792-4139-A240-9ADB62EC1891}" type="slidenum">
              <a:rPr lang="en-AU" smtClean="0"/>
              <a:pPr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213446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D8731-F792-4139-A240-9ADB62EC1891}" type="slidenum">
              <a:rPr lang="en-AU" smtClean="0"/>
              <a:pPr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489854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D8731-F792-4139-A240-9ADB62EC1891}" type="slidenum">
              <a:rPr lang="en-AU" smtClean="0"/>
              <a:pPr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54780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D8731-F792-4139-A240-9ADB62EC1891}" type="slidenum">
              <a:rPr lang="en-AU" smtClean="0"/>
              <a:pPr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528613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D8731-F792-4139-A240-9ADB62EC1891}" type="slidenum">
              <a:rPr lang="en-AU" smtClean="0"/>
              <a:pPr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585474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D8731-F792-4139-A240-9ADB62EC1891}" type="slidenum">
              <a:rPr lang="en-AU" smtClean="0"/>
              <a:pPr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99776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D8731-F792-4139-A240-9ADB62EC1891}" type="slidenum">
              <a:rPr lang="en-AU" smtClean="0"/>
              <a:pPr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109908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D8731-F792-4139-A240-9ADB62EC1891}" type="slidenum">
              <a:rPr lang="en-AU" smtClean="0"/>
              <a:pPr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706820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D8731-F792-4139-A240-9ADB62EC1891}" type="slidenum">
              <a:rPr lang="en-AU" smtClean="0"/>
              <a:pPr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870353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D8731-F792-4139-A240-9ADB62EC1891}" type="slidenum">
              <a:rPr lang="en-AU" smtClean="0"/>
              <a:pPr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774828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D8731-F792-4139-A240-9ADB62EC1891}" type="slidenum">
              <a:rPr lang="en-AU" smtClean="0"/>
              <a:pPr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1320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D8731-F792-4139-A240-9ADB62EC1891}" type="slidenum">
              <a:rPr lang="en-AU" smtClean="0"/>
              <a:pPr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774364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D8731-F792-4139-A240-9ADB62EC1891}" type="slidenum">
              <a:rPr lang="en-AU" smtClean="0"/>
              <a:pPr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794326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D8731-F792-4139-A240-9ADB62EC1891}" type="slidenum">
              <a:rPr lang="en-AU" smtClean="0"/>
              <a:pPr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110178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D8731-F792-4139-A240-9ADB62EC1891}" type="slidenum">
              <a:rPr lang="en-AU" smtClean="0"/>
              <a:pPr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387338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D8731-F792-4139-A240-9ADB62EC1891}" type="slidenum">
              <a:rPr lang="en-AU" smtClean="0"/>
              <a:pPr/>
              <a:t>23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106020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D8731-F792-4139-A240-9ADB62EC1891}" type="slidenum">
              <a:rPr lang="en-AU" smtClean="0"/>
              <a:pPr/>
              <a:t>24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542695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D8731-F792-4139-A240-9ADB62EC1891}" type="slidenum">
              <a:rPr lang="en-AU" smtClean="0"/>
              <a:pPr/>
              <a:t>25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037172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D8731-F792-4139-A240-9ADB62EC1891}" type="slidenum">
              <a:rPr lang="en-AU" smtClean="0"/>
              <a:pPr/>
              <a:t>26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370008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D8731-F792-4139-A240-9ADB62EC1891}" type="slidenum">
              <a:rPr lang="en-AU" smtClean="0"/>
              <a:pPr/>
              <a:t>27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0765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D8731-F792-4139-A240-9ADB62EC1891}" type="slidenum">
              <a:rPr lang="en-AU" smtClean="0"/>
              <a:pPr/>
              <a:t>28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339462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D8731-F792-4139-A240-9ADB62EC1891}" type="slidenum">
              <a:rPr lang="en-AU" smtClean="0"/>
              <a:pPr/>
              <a:t>29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23875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D8731-F792-4139-A240-9ADB62EC1891}" type="slidenum">
              <a:rPr lang="en-AU" smtClean="0"/>
              <a:pPr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561723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D8731-F792-4139-A240-9ADB62EC1891}" type="slidenum">
              <a:rPr lang="en-AU" smtClean="0"/>
              <a:pPr/>
              <a:t>30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04291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D8731-F792-4139-A240-9ADB62EC1891}" type="slidenum">
              <a:rPr lang="en-AU" smtClean="0"/>
              <a:pPr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15592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D8731-F792-4139-A240-9ADB62EC1891}" type="slidenum">
              <a:rPr lang="en-AU" smtClean="0"/>
              <a:pPr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934802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D8731-F792-4139-A240-9ADB62EC1891}" type="slidenum">
              <a:rPr lang="en-AU" smtClean="0"/>
              <a:pPr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423164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D8731-F792-4139-A240-9ADB62EC1891}" type="slidenum">
              <a:rPr lang="en-AU" smtClean="0"/>
              <a:pPr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170042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D8731-F792-4139-A240-9ADB62EC1891}" type="slidenum">
              <a:rPr lang="en-AU" smtClean="0"/>
              <a:pPr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257630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D8731-F792-4139-A240-9ADB62EC1891}" type="slidenum">
              <a:rPr lang="en-AU" smtClean="0"/>
              <a:pPr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72443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4025" y="3067050"/>
            <a:ext cx="6375400" cy="649288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AU" noProof="0" dirty="0" smtClean="0"/>
          </a:p>
        </p:txBody>
      </p:sp>
      <p:sp>
        <p:nvSpPr>
          <p:cNvPr id="5136" name="Rectangle 16"/>
          <p:cNvSpPr>
            <a:spLocks noGrp="1" noChangeArrowheads="1"/>
          </p:cNvSpPr>
          <p:nvPr>
            <p:ph type="ctrTitle"/>
          </p:nvPr>
        </p:nvSpPr>
        <p:spPr>
          <a:xfrm>
            <a:off x="454025" y="1909763"/>
            <a:ext cx="7740650" cy="1181100"/>
          </a:xfrm>
        </p:spPr>
        <p:txBody>
          <a:bodyPr/>
          <a:lstStyle>
            <a:lvl1pPr>
              <a:defRPr sz="3000"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AU" noProof="0" dirty="0" smtClean="0"/>
          </a:p>
        </p:txBody>
      </p:sp>
      <p:sp>
        <p:nvSpPr>
          <p:cNvPr id="5137" name="Rectangle 17"/>
          <p:cNvSpPr>
            <a:spLocks noChangeArrowheads="1"/>
          </p:cNvSpPr>
          <p:nvPr userDrawn="1"/>
        </p:nvSpPr>
        <p:spPr bwMode="auto">
          <a:xfrm>
            <a:off x="0" y="0"/>
            <a:ext cx="9144000" cy="185738"/>
          </a:xfrm>
          <a:prstGeom prst="rect">
            <a:avLst/>
          </a:prstGeom>
          <a:solidFill>
            <a:srgbClr val="A7A9A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AU" sz="1800"/>
          </a:p>
        </p:txBody>
      </p:sp>
      <p:pic>
        <p:nvPicPr>
          <p:cNvPr id="262146" name="Picture 2" descr="C:\Lotus\Notes\Data\kmlamaro\ZMLNL_88485053\31630\Logo 301C_only_new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" y="505767"/>
            <a:ext cx="743815" cy="73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50959736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7813" y="273050"/>
            <a:ext cx="2057400" cy="56038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3050"/>
            <a:ext cx="6019800" cy="56038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19820131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5613" y="741363"/>
            <a:ext cx="7772400" cy="1470025"/>
          </a:xfrm>
        </p:spPr>
        <p:txBody>
          <a:bodyPr/>
          <a:lstStyle>
            <a:lvl1pPr>
              <a:defRPr sz="3000"/>
            </a:lvl1pPr>
          </a:lstStyle>
          <a:p>
            <a:pPr lvl="0"/>
            <a:r>
              <a:rPr lang="en-AU" noProof="0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8313" y="2205038"/>
            <a:ext cx="6400800" cy="503237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AU" noProof="0" smtClean="0"/>
              <a:t>Click to edit Master subtitle style</a:t>
            </a:r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87803402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4853755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909763"/>
            <a:ext cx="4038600" cy="3967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09763"/>
            <a:ext cx="4038600" cy="3967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94784128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39318659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58635357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0504440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45144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0897445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0693021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44057151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7813" y="273050"/>
            <a:ext cx="2057400" cy="56038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3050"/>
            <a:ext cx="6019800" cy="56038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07675890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55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477838" y="4724400"/>
            <a:ext cx="8112125" cy="504825"/>
          </a:xfr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r">
              <a:spcBef>
                <a:spcPct val="50000"/>
              </a:spcBef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AU" noProof="0" smtClean="0"/>
              <a:t>Click to edit Master title style</a:t>
            </a:r>
          </a:p>
        </p:txBody>
      </p:sp>
      <p:sp>
        <p:nvSpPr>
          <p:cNvPr id="210956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77838" y="5389563"/>
            <a:ext cx="8112125" cy="415925"/>
          </a:xfr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AU" noProof="0" smtClean="0"/>
              <a:t>Click to edit Master subtitle style</a:t>
            </a:r>
          </a:p>
        </p:txBody>
      </p:sp>
      <p:grpSp>
        <p:nvGrpSpPr>
          <p:cNvPr id="210994" name="Group 50"/>
          <p:cNvGrpSpPr>
            <a:grpSpLocks noChangeAspect="1"/>
          </p:cNvGrpSpPr>
          <p:nvPr userDrawn="1"/>
        </p:nvGrpSpPr>
        <p:grpSpPr bwMode="auto">
          <a:xfrm>
            <a:off x="525463" y="6296025"/>
            <a:ext cx="385762" cy="396875"/>
            <a:chOff x="1290" y="2184"/>
            <a:chExt cx="448" cy="459"/>
          </a:xfrm>
        </p:grpSpPr>
        <p:sp>
          <p:nvSpPr>
            <p:cNvPr id="210995" name="Rectangle 51"/>
            <p:cNvSpPr>
              <a:spLocks noChangeAspect="1" noChangeArrowheads="1"/>
            </p:cNvSpPr>
            <p:nvPr/>
          </p:nvSpPr>
          <p:spPr bwMode="ltGray">
            <a:xfrm>
              <a:off x="1313" y="2184"/>
              <a:ext cx="406" cy="45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10996" name="Freeform 52"/>
            <p:cNvSpPr>
              <a:spLocks noChangeAspect="1"/>
            </p:cNvSpPr>
            <p:nvPr/>
          </p:nvSpPr>
          <p:spPr bwMode="ltGray">
            <a:xfrm>
              <a:off x="1328" y="2198"/>
              <a:ext cx="378" cy="430"/>
            </a:xfrm>
            <a:custGeom>
              <a:avLst/>
              <a:gdLst>
                <a:gd name="T0" fmla="*/ 378 w 378"/>
                <a:gd name="T1" fmla="*/ 430 h 430"/>
                <a:gd name="T2" fmla="*/ 378 w 378"/>
                <a:gd name="T3" fmla="*/ 0 h 430"/>
                <a:gd name="T4" fmla="*/ 0 w 378"/>
                <a:gd name="T5" fmla="*/ 0 h 430"/>
                <a:gd name="T6" fmla="*/ 0 w 378"/>
                <a:gd name="T7" fmla="*/ 430 h 430"/>
                <a:gd name="T8" fmla="*/ 378 w 378"/>
                <a:gd name="T9" fmla="*/ 430 h 430"/>
                <a:gd name="T10" fmla="*/ 378 w 378"/>
                <a:gd name="T11" fmla="*/ 43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8" h="430">
                  <a:moveTo>
                    <a:pt x="378" y="430"/>
                  </a:moveTo>
                  <a:lnTo>
                    <a:pt x="378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378" y="430"/>
                  </a:lnTo>
                  <a:lnTo>
                    <a:pt x="378" y="430"/>
                  </a:lnTo>
                  <a:close/>
                </a:path>
              </a:pathLst>
            </a:custGeom>
            <a:solidFill>
              <a:srgbClr val="0065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10997" name="Oval 53"/>
            <p:cNvSpPr>
              <a:spLocks noChangeAspect="1" noChangeArrowheads="1"/>
            </p:cNvSpPr>
            <p:nvPr/>
          </p:nvSpPr>
          <p:spPr bwMode="ltGray">
            <a:xfrm>
              <a:off x="1290" y="2276"/>
              <a:ext cx="448" cy="26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10998" name="Oval 54"/>
            <p:cNvSpPr>
              <a:spLocks noChangeAspect="1" noChangeArrowheads="1"/>
            </p:cNvSpPr>
            <p:nvPr/>
          </p:nvSpPr>
          <p:spPr bwMode="ltGray">
            <a:xfrm>
              <a:off x="1302" y="2290"/>
              <a:ext cx="424" cy="242"/>
            </a:xfrm>
            <a:prstGeom prst="ellipse">
              <a:avLst/>
            </a:pr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10999" name="Freeform 55"/>
            <p:cNvSpPr>
              <a:spLocks noChangeAspect="1"/>
            </p:cNvSpPr>
            <p:nvPr/>
          </p:nvSpPr>
          <p:spPr bwMode="ltGray">
            <a:xfrm>
              <a:off x="1333" y="2339"/>
              <a:ext cx="114" cy="137"/>
            </a:xfrm>
            <a:custGeom>
              <a:avLst/>
              <a:gdLst>
                <a:gd name="T0" fmla="*/ 102 w 111"/>
                <a:gd name="T1" fmla="*/ 27 h 134"/>
                <a:gd name="T2" fmla="*/ 110 w 111"/>
                <a:gd name="T3" fmla="*/ 51 h 134"/>
                <a:gd name="T4" fmla="*/ 76 w 111"/>
                <a:gd name="T5" fmla="*/ 51 h 134"/>
                <a:gd name="T6" fmla="*/ 63 w 111"/>
                <a:gd name="T7" fmla="*/ 33 h 134"/>
                <a:gd name="T8" fmla="*/ 47 w 111"/>
                <a:gd name="T9" fmla="*/ 36 h 134"/>
                <a:gd name="T10" fmla="*/ 40 w 111"/>
                <a:gd name="T11" fmla="*/ 79 h 134"/>
                <a:gd name="T12" fmla="*/ 53 w 111"/>
                <a:gd name="T13" fmla="*/ 104 h 134"/>
                <a:gd name="T14" fmla="*/ 75 w 111"/>
                <a:gd name="T15" fmla="*/ 95 h 134"/>
                <a:gd name="T16" fmla="*/ 76 w 111"/>
                <a:gd name="T17" fmla="*/ 87 h 134"/>
                <a:gd name="T18" fmla="*/ 58 w 111"/>
                <a:gd name="T19" fmla="*/ 87 h 134"/>
                <a:gd name="T20" fmla="*/ 58 w 111"/>
                <a:gd name="T21" fmla="*/ 63 h 134"/>
                <a:gd name="T22" fmla="*/ 110 w 111"/>
                <a:gd name="T23" fmla="*/ 63 h 134"/>
                <a:gd name="T24" fmla="*/ 110 w 111"/>
                <a:gd name="T25" fmla="*/ 130 h 134"/>
                <a:gd name="T26" fmla="*/ 94 w 111"/>
                <a:gd name="T27" fmla="*/ 130 h 134"/>
                <a:gd name="T28" fmla="*/ 88 w 111"/>
                <a:gd name="T29" fmla="*/ 117 h 134"/>
                <a:gd name="T30" fmla="*/ 35 w 111"/>
                <a:gd name="T31" fmla="*/ 128 h 134"/>
                <a:gd name="T32" fmla="*/ 1 w 111"/>
                <a:gd name="T33" fmla="*/ 74 h 134"/>
                <a:gd name="T34" fmla="*/ 24 w 111"/>
                <a:gd name="T35" fmla="*/ 16 h 134"/>
                <a:gd name="T36" fmla="*/ 102 w 111"/>
                <a:gd name="T37" fmla="*/ 27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1" h="134">
                  <a:moveTo>
                    <a:pt x="102" y="27"/>
                  </a:moveTo>
                  <a:cubicBezTo>
                    <a:pt x="107" y="33"/>
                    <a:pt x="111" y="42"/>
                    <a:pt x="110" y="51"/>
                  </a:cubicBezTo>
                  <a:cubicBezTo>
                    <a:pt x="76" y="51"/>
                    <a:pt x="76" y="51"/>
                    <a:pt x="76" y="51"/>
                  </a:cubicBezTo>
                  <a:cubicBezTo>
                    <a:pt x="75" y="44"/>
                    <a:pt x="71" y="36"/>
                    <a:pt x="63" y="33"/>
                  </a:cubicBezTo>
                  <a:cubicBezTo>
                    <a:pt x="58" y="31"/>
                    <a:pt x="52" y="33"/>
                    <a:pt x="47" y="36"/>
                  </a:cubicBezTo>
                  <a:cubicBezTo>
                    <a:pt x="37" y="47"/>
                    <a:pt x="39" y="64"/>
                    <a:pt x="40" y="79"/>
                  </a:cubicBezTo>
                  <a:cubicBezTo>
                    <a:pt x="40" y="89"/>
                    <a:pt x="44" y="99"/>
                    <a:pt x="53" y="104"/>
                  </a:cubicBezTo>
                  <a:cubicBezTo>
                    <a:pt x="62" y="106"/>
                    <a:pt x="71" y="103"/>
                    <a:pt x="75" y="95"/>
                  </a:cubicBezTo>
                  <a:cubicBezTo>
                    <a:pt x="75" y="93"/>
                    <a:pt x="77" y="90"/>
                    <a:pt x="76" y="87"/>
                  </a:cubicBezTo>
                  <a:cubicBezTo>
                    <a:pt x="58" y="87"/>
                    <a:pt x="58" y="87"/>
                    <a:pt x="58" y="87"/>
                  </a:cubicBezTo>
                  <a:cubicBezTo>
                    <a:pt x="58" y="63"/>
                    <a:pt x="58" y="63"/>
                    <a:pt x="58" y="63"/>
                  </a:cubicBezTo>
                  <a:cubicBezTo>
                    <a:pt x="110" y="63"/>
                    <a:pt x="110" y="63"/>
                    <a:pt x="110" y="63"/>
                  </a:cubicBezTo>
                  <a:cubicBezTo>
                    <a:pt x="110" y="130"/>
                    <a:pt x="110" y="130"/>
                    <a:pt x="110" y="130"/>
                  </a:cubicBezTo>
                  <a:cubicBezTo>
                    <a:pt x="94" y="130"/>
                    <a:pt x="94" y="130"/>
                    <a:pt x="94" y="130"/>
                  </a:cubicBezTo>
                  <a:cubicBezTo>
                    <a:pt x="91" y="126"/>
                    <a:pt x="91" y="121"/>
                    <a:pt x="88" y="117"/>
                  </a:cubicBezTo>
                  <a:cubicBezTo>
                    <a:pt x="75" y="131"/>
                    <a:pt x="53" y="134"/>
                    <a:pt x="35" y="128"/>
                  </a:cubicBezTo>
                  <a:cubicBezTo>
                    <a:pt x="12" y="121"/>
                    <a:pt x="2" y="96"/>
                    <a:pt x="1" y="74"/>
                  </a:cubicBezTo>
                  <a:cubicBezTo>
                    <a:pt x="0" y="51"/>
                    <a:pt x="6" y="31"/>
                    <a:pt x="24" y="16"/>
                  </a:cubicBezTo>
                  <a:cubicBezTo>
                    <a:pt x="47" y="0"/>
                    <a:pt x="84" y="4"/>
                    <a:pt x="102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11000" name="Freeform 56"/>
            <p:cNvSpPr>
              <a:spLocks noChangeAspect="1"/>
            </p:cNvSpPr>
            <p:nvPr/>
          </p:nvSpPr>
          <p:spPr bwMode="ltGray">
            <a:xfrm>
              <a:off x="1586" y="2347"/>
              <a:ext cx="115" cy="125"/>
            </a:xfrm>
            <a:custGeom>
              <a:avLst/>
              <a:gdLst>
                <a:gd name="T0" fmla="*/ 47 w 112"/>
                <a:gd name="T1" fmla="*/ 1 h 122"/>
                <a:gd name="T2" fmla="*/ 97 w 112"/>
                <a:gd name="T3" fmla="*/ 23 h 122"/>
                <a:gd name="T4" fmla="*/ 97 w 112"/>
                <a:gd name="T5" fmla="*/ 100 h 122"/>
                <a:gd name="T6" fmla="*/ 42 w 112"/>
                <a:gd name="T7" fmla="*/ 121 h 122"/>
                <a:gd name="T8" fmla="*/ 1 w 112"/>
                <a:gd name="T9" fmla="*/ 122 h 122"/>
                <a:gd name="T10" fmla="*/ 1 w 112"/>
                <a:gd name="T11" fmla="*/ 1 h 122"/>
                <a:gd name="T12" fmla="*/ 47 w 112"/>
                <a:gd name="T13" fmla="*/ 1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2" h="122">
                  <a:moveTo>
                    <a:pt x="47" y="1"/>
                  </a:moveTo>
                  <a:cubicBezTo>
                    <a:pt x="67" y="1"/>
                    <a:pt x="86" y="4"/>
                    <a:pt x="97" y="23"/>
                  </a:cubicBezTo>
                  <a:cubicBezTo>
                    <a:pt x="112" y="45"/>
                    <a:pt x="111" y="79"/>
                    <a:pt x="97" y="100"/>
                  </a:cubicBezTo>
                  <a:cubicBezTo>
                    <a:pt x="83" y="119"/>
                    <a:pt x="63" y="121"/>
                    <a:pt x="42" y="121"/>
                  </a:cubicBezTo>
                  <a:cubicBezTo>
                    <a:pt x="32" y="122"/>
                    <a:pt x="0" y="122"/>
                    <a:pt x="1" y="12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5" y="1"/>
                    <a:pt x="31" y="0"/>
                    <a:pt x="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11001" name="Freeform 57"/>
            <p:cNvSpPr>
              <a:spLocks noChangeAspect="1"/>
            </p:cNvSpPr>
            <p:nvPr/>
          </p:nvSpPr>
          <p:spPr bwMode="ltGray">
            <a:xfrm>
              <a:off x="1463" y="2348"/>
              <a:ext cx="105" cy="124"/>
            </a:xfrm>
            <a:custGeom>
              <a:avLst/>
              <a:gdLst>
                <a:gd name="T0" fmla="*/ 37 w 105"/>
                <a:gd name="T1" fmla="*/ 45 h 124"/>
                <a:gd name="T2" fmla="*/ 68 w 105"/>
                <a:gd name="T3" fmla="*/ 45 h 124"/>
                <a:gd name="T4" fmla="*/ 68 w 105"/>
                <a:gd name="T5" fmla="*/ 0 h 124"/>
                <a:gd name="T6" fmla="*/ 105 w 105"/>
                <a:gd name="T7" fmla="*/ 0 h 124"/>
                <a:gd name="T8" fmla="*/ 105 w 105"/>
                <a:gd name="T9" fmla="*/ 124 h 124"/>
                <a:gd name="T10" fmla="*/ 68 w 105"/>
                <a:gd name="T11" fmla="*/ 124 h 124"/>
                <a:gd name="T12" fmla="*/ 68 w 105"/>
                <a:gd name="T13" fmla="*/ 75 h 124"/>
                <a:gd name="T14" fmla="*/ 37 w 105"/>
                <a:gd name="T15" fmla="*/ 75 h 124"/>
                <a:gd name="T16" fmla="*/ 37 w 105"/>
                <a:gd name="T17" fmla="*/ 124 h 124"/>
                <a:gd name="T18" fmla="*/ 0 w 105"/>
                <a:gd name="T19" fmla="*/ 124 h 124"/>
                <a:gd name="T20" fmla="*/ 0 w 105"/>
                <a:gd name="T21" fmla="*/ 0 h 124"/>
                <a:gd name="T22" fmla="*/ 37 w 105"/>
                <a:gd name="T23" fmla="*/ 0 h 124"/>
                <a:gd name="T24" fmla="*/ 37 w 105"/>
                <a:gd name="T25" fmla="*/ 45 h 124"/>
                <a:gd name="T26" fmla="*/ 37 w 105"/>
                <a:gd name="T27" fmla="*/ 45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5" h="124">
                  <a:moveTo>
                    <a:pt x="37" y="45"/>
                  </a:moveTo>
                  <a:lnTo>
                    <a:pt x="68" y="45"/>
                  </a:lnTo>
                  <a:lnTo>
                    <a:pt x="68" y="0"/>
                  </a:lnTo>
                  <a:lnTo>
                    <a:pt x="105" y="0"/>
                  </a:lnTo>
                  <a:lnTo>
                    <a:pt x="105" y="124"/>
                  </a:lnTo>
                  <a:lnTo>
                    <a:pt x="68" y="124"/>
                  </a:lnTo>
                  <a:lnTo>
                    <a:pt x="68" y="75"/>
                  </a:lnTo>
                  <a:lnTo>
                    <a:pt x="37" y="75"/>
                  </a:lnTo>
                  <a:lnTo>
                    <a:pt x="37" y="124"/>
                  </a:lnTo>
                  <a:lnTo>
                    <a:pt x="0" y="124"/>
                  </a:lnTo>
                  <a:lnTo>
                    <a:pt x="0" y="0"/>
                  </a:lnTo>
                  <a:lnTo>
                    <a:pt x="37" y="0"/>
                  </a:lnTo>
                  <a:lnTo>
                    <a:pt x="37" y="45"/>
                  </a:lnTo>
                  <a:lnTo>
                    <a:pt x="37" y="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11002" name="Freeform 58"/>
            <p:cNvSpPr>
              <a:spLocks noChangeAspect="1"/>
            </p:cNvSpPr>
            <p:nvPr/>
          </p:nvSpPr>
          <p:spPr bwMode="ltGray">
            <a:xfrm>
              <a:off x="1625" y="2373"/>
              <a:ext cx="33" cy="72"/>
            </a:xfrm>
            <a:custGeom>
              <a:avLst/>
              <a:gdLst>
                <a:gd name="T0" fmla="*/ 22 w 32"/>
                <a:gd name="T1" fmla="*/ 9 h 71"/>
                <a:gd name="T2" fmla="*/ 32 w 32"/>
                <a:gd name="T3" fmla="*/ 40 h 71"/>
                <a:gd name="T4" fmla="*/ 23 w 32"/>
                <a:gd name="T5" fmla="*/ 64 h 71"/>
                <a:gd name="T6" fmla="*/ 0 w 32"/>
                <a:gd name="T7" fmla="*/ 70 h 71"/>
                <a:gd name="T8" fmla="*/ 0 w 32"/>
                <a:gd name="T9" fmla="*/ 2 h 71"/>
                <a:gd name="T10" fmla="*/ 22 w 32"/>
                <a:gd name="T11" fmla="*/ 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71">
                  <a:moveTo>
                    <a:pt x="22" y="9"/>
                  </a:moveTo>
                  <a:cubicBezTo>
                    <a:pt x="30" y="17"/>
                    <a:pt x="32" y="28"/>
                    <a:pt x="32" y="40"/>
                  </a:cubicBezTo>
                  <a:cubicBezTo>
                    <a:pt x="31" y="49"/>
                    <a:pt x="28" y="56"/>
                    <a:pt x="23" y="64"/>
                  </a:cubicBezTo>
                  <a:cubicBezTo>
                    <a:pt x="17" y="69"/>
                    <a:pt x="9" y="71"/>
                    <a:pt x="0" y="7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9" y="0"/>
                    <a:pt x="16" y="4"/>
                    <a:pt x="22" y="9"/>
                  </a:cubicBez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</p:grpSp>
    </p:spTree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25204654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5009881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16113"/>
            <a:ext cx="4038600" cy="4210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16113"/>
            <a:ext cx="4038600" cy="4210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8629597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12203835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48473980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35358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565997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7926094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2696886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12751737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64635731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909763"/>
            <a:ext cx="4038600" cy="3967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09763"/>
            <a:ext cx="4038600" cy="3967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97625473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09872684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28412409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6788551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8829243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603660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0" y="0"/>
            <a:ext cx="9144000" cy="185738"/>
          </a:xfrm>
          <a:prstGeom prst="rect">
            <a:avLst/>
          </a:prstGeom>
          <a:solidFill>
            <a:srgbClr val="A7A9A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AU" sz="1800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27305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AU" smtClean="0"/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5302156" y="6562825"/>
            <a:ext cx="3287808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AU" sz="1000" dirty="0" smtClean="0">
                <a:latin typeface="Arial Rounded MT Bold" panose="020F0704030504030204" pitchFamily="34" charset="0"/>
              </a:rPr>
              <a:t>From</a:t>
            </a:r>
            <a:r>
              <a:rPr lang="en-AU" sz="1000" baseline="0" dirty="0" smtClean="0">
                <a:latin typeface="Arial Rounded MT Bold" panose="020F0704030504030204" pitchFamily="34" charset="0"/>
              </a:rPr>
              <a:t> Disused Offramp to New Urban Space</a:t>
            </a:r>
            <a:endParaRPr lang="en-AU" sz="1000" dirty="0">
              <a:latin typeface="Arial Rounded MT Bold" panose="020F0704030504030204" pitchFamily="34" charset="0"/>
            </a:endParaRPr>
          </a:p>
        </p:txBody>
      </p:sp>
      <p:sp>
        <p:nvSpPr>
          <p:cNvPr id="4106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909763"/>
            <a:ext cx="8229600" cy="396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 smtClean="0"/>
          </a:p>
        </p:txBody>
      </p:sp>
      <p:grpSp>
        <p:nvGrpSpPr>
          <p:cNvPr id="4139" name="Group 43"/>
          <p:cNvGrpSpPr>
            <a:grpSpLocks noChangeAspect="1"/>
          </p:cNvGrpSpPr>
          <p:nvPr/>
        </p:nvGrpSpPr>
        <p:grpSpPr bwMode="auto">
          <a:xfrm>
            <a:off x="525463" y="6296025"/>
            <a:ext cx="385762" cy="396875"/>
            <a:chOff x="1290" y="2184"/>
            <a:chExt cx="448" cy="459"/>
          </a:xfrm>
        </p:grpSpPr>
        <p:sp>
          <p:nvSpPr>
            <p:cNvPr id="4140" name="Rectangle 44"/>
            <p:cNvSpPr>
              <a:spLocks noChangeAspect="1" noChangeArrowheads="1"/>
            </p:cNvSpPr>
            <p:nvPr/>
          </p:nvSpPr>
          <p:spPr bwMode="ltGray">
            <a:xfrm>
              <a:off x="1313" y="2184"/>
              <a:ext cx="406" cy="45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141" name="Freeform 45"/>
            <p:cNvSpPr>
              <a:spLocks noChangeAspect="1"/>
            </p:cNvSpPr>
            <p:nvPr/>
          </p:nvSpPr>
          <p:spPr bwMode="ltGray">
            <a:xfrm>
              <a:off x="1328" y="2198"/>
              <a:ext cx="378" cy="430"/>
            </a:xfrm>
            <a:custGeom>
              <a:avLst/>
              <a:gdLst>
                <a:gd name="T0" fmla="*/ 378 w 378"/>
                <a:gd name="T1" fmla="*/ 430 h 430"/>
                <a:gd name="T2" fmla="*/ 378 w 378"/>
                <a:gd name="T3" fmla="*/ 0 h 430"/>
                <a:gd name="T4" fmla="*/ 0 w 378"/>
                <a:gd name="T5" fmla="*/ 0 h 430"/>
                <a:gd name="T6" fmla="*/ 0 w 378"/>
                <a:gd name="T7" fmla="*/ 430 h 430"/>
                <a:gd name="T8" fmla="*/ 378 w 378"/>
                <a:gd name="T9" fmla="*/ 430 h 430"/>
                <a:gd name="T10" fmla="*/ 378 w 378"/>
                <a:gd name="T11" fmla="*/ 43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8" h="430">
                  <a:moveTo>
                    <a:pt x="378" y="430"/>
                  </a:moveTo>
                  <a:lnTo>
                    <a:pt x="378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378" y="430"/>
                  </a:lnTo>
                  <a:lnTo>
                    <a:pt x="378" y="430"/>
                  </a:lnTo>
                  <a:close/>
                </a:path>
              </a:pathLst>
            </a:custGeom>
            <a:solidFill>
              <a:srgbClr val="0065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142" name="Oval 46"/>
            <p:cNvSpPr>
              <a:spLocks noChangeAspect="1" noChangeArrowheads="1"/>
            </p:cNvSpPr>
            <p:nvPr/>
          </p:nvSpPr>
          <p:spPr bwMode="ltGray">
            <a:xfrm>
              <a:off x="1290" y="2276"/>
              <a:ext cx="448" cy="26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143" name="Oval 47"/>
            <p:cNvSpPr>
              <a:spLocks noChangeAspect="1" noChangeArrowheads="1"/>
            </p:cNvSpPr>
            <p:nvPr/>
          </p:nvSpPr>
          <p:spPr bwMode="ltGray">
            <a:xfrm>
              <a:off x="1302" y="2290"/>
              <a:ext cx="424" cy="242"/>
            </a:xfrm>
            <a:prstGeom prst="ellipse">
              <a:avLst/>
            </a:pr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144" name="Freeform 48"/>
            <p:cNvSpPr>
              <a:spLocks noChangeAspect="1"/>
            </p:cNvSpPr>
            <p:nvPr/>
          </p:nvSpPr>
          <p:spPr bwMode="ltGray">
            <a:xfrm>
              <a:off x="1333" y="2339"/>
              <a:ext cx="114" cy="137"/>
            </a:xfrm>
            <a:custGeom>
              <a:avLst/>
              <a:gdLst>
                <a:gd name="T0" fmla="*/ 102 w 111"/>
                <a:gd name="T1" fmla="*/ 27 h 134"/>
                <a:gd name="T2" fmla="*/ 110 w 111"/>
                <a:gd name="T3" fmla="*/ 51 h 134"/>
                <a:gd name="T4" fmla="*/ 76 w 111"/>
                <a:gd name="T5" fmla="*/ 51 h 134"/>
                <a:gd name="T6" fmla="*/ 63 w 111"/>
                <a:gd name="T7" fmla="*/ 33 h 134"/>
                <a:gd name="T8" fmla="*/ 47 w 111"/>
                <a:gd name="T9" fmla="*/ 36 h 134"/>
                <a:gd name="T10" fmla="*/ 40 w 111"/>
                <a:gd name="T11" fmla="*/ 79 h 134"/>
                <a:gd name="T12" fmla="*/ 53 w 111"/>
                <a:gd name="T13" fmla="*/ 104 h 134"/>
                <a:gd name="T14" fmla="*/ 75 w 111"/>
                <a:gd name="T15" fmla="*/ 95 h 134"/>
                <a:gd name="T16" fmla="*/ 76 w 111"/>
                <a:gd name="T17" fmla="*/ 87 h 134"/>
                <a:gd name="T18" fmla="*/ 58 w 111"/>
                <a:gd name="T19" fmla="*/ 87 h 134"/>
                <a:gd name="T20" fmla="*/ 58 w 111"/>
                <a:gd name="T21" fmla="*/ 63 h 134"/>
                <a:gd name="T22" fmla="*/ 110 w 111"/>
                <a:gd name="T23" fmla="*/ 63 h 134"/>
                <a:gd name="T24" fmla="*/ 110 w 111"/>
                <a:gd name="T25" fmla="*/ 130 h 134"/>
                <a:gd name="T26" fmla="*/ 94 w 111"/>
                <a:gd name="T27" fmla="*/ 130 h 134"/>
                <a:gd name="T28" fmla="*/ 88 w 111"/>
                <a:gd name="T29" fmla="*/ 117 h 134"/>
                <a:gd name="T30" fmla="*/ 35 w 111"/>
                <a:gd name="T31" fmla="*/ 128 h 134"/>
                <a:gd name="T32" fmla="*/ 1 w 111"/>
                <a:gd name="T33" fmla="*/ 74 h 134"/>
                <a:gd name="T34" fmla="*/ 24 w 111"/>
                <a:gd name="T35" fmla="*/ 16 h 134"/>
                <a:gd name="T36" fmla="*/ 102 w 111"/>
                <a:gd name="T37" fmla="*/ 27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1" h="134">
                  <a:moveTo>
                    <a:pt x="102" y="27"/>
                  </a:moveTo>
                  <a:cubicBezTo>
                    <a:pt x="107" y="33"/>
                    <a:pt x="111" y="42"/>
                    <a:pt x="110" y="51"/>
                  </a:cubicBezTo>
                  <a:cubicBezTo>
                    <a:pt x="76" y="51"/>
                    <a:pt x="76" y="51"/>
                    <a:pt x="76" y="51"/>
                  </a:cubicBezTo>
                  <a:cubicBezTo>
                    <a:pt x="75" y="44"/>
                    <a:pt x="71" y="36"/>
                    <a:pt x="63" y="33"/>
                  </a:cubicBezTo>
                  <a:cubicBezTo>
                    <a:pt x="58" y="31"/>
                    <a:pt x="52" y="33"/>
                    <a:pt x="47" y="36"/>
                  </a:cubicBezTo>
                  <a:cubicBezTo>
                    <a:pt x="37" y="47"/>
                    <a:pt x="39" y="64"/>
                    <a:pt x="40" y="79"/>
                  </a:cubicBezTo>
                  <a:cubicBezTo>
                    <a:pt x="40" y="89"/>
                    <a:pt x="44" y="99"/>
                    <a:pt x="53" y="104"/>
                  </a:cubicBezTo>
                  <a:cubicBezTo>
                    <a:pt x="62" y="106"/>
                    <a:pt x="71" y="103"/>
                    <a:pt x="75" y="95"/>
                  </a:cubicBezTo>
                  <a:cubicBezTo>
                    <a:pt x="75" y="93"/>
                    <a:pt x="77" y="90"/>
                    <a:pt x="76" y="87"/>
                  </a:cubicBezTo>
                  <a:cubicBezTo>
                    <a:pt x="58" y="87"/>
                    <a:pt x="58" y="87"/>
                    <a:pt x="58" y="87"/>
                  </a:cubicBezTo>
                  <a:cubicBezTo>
                    <a:pt x="58" y="63"/>
                    <a:pt x="58" y="63"/>
                    <a:pt x="58" y="63"/>
                  </a:cubicBezTo>
                  <a:cubicBezTo>
                    <a:pt x="110" y="63"/>
                    <a:pt x="110" y="63"/>
                    <a:pt x="110" y="63"/>
                  </a:cubicBezTo>
                  <a:cubicBezTo>
                    <a:pt x="110" y="130"/>
                    <a:pt x="110" y="130"/>
                    <a:pt x="110" y="130"/>
                  </a:cubicBezTo>
                  <a:cubicBezTo>
                    <a:pt x="94" y="130"/>
                    <a:pt x="94" y="130"/>
                    <a:pt x="94" y="130"/>
                  </a:cubicBezTo>
                  <a:cubicBezTo>
                    <a:pt x="91" y="126"/>
                    <a:pt x="91" y="121"/>
                    <a:pt x="88" y="117"/>
                  </a:cubicBezTo>
                  <a:cubicBezTo>
                    <a:pt x="75" y="131"/>
                    <a:pt x="53" y="134"/>
                    <a:pt x="35" y="128"/>
                  </a:cubicBezTo>
                  <a:cubicBezTo>
                    <a:pt x="12" y="121"/>
                    <a:pt x="2" y="96"/>
                    <a:pt x="1" y="74"/>
                  </a:cubicBezTo>
                  <a:cubicBezTo>
                    <a:pt x="0" y="51"/>
                    <a:pt x="6" y="31"/>
                    <a:pt x="24" y="16"/>
                  </a:cubicBezTo>
                  <a:cubicBezTo>
                    <a:pt x="47" y="0"/>
                    <a:pt x="84" y="4"/>
                    <a:pt x="102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145" name="Freeform 49"/>
            <p:cNvSpPr>
              <a:spLocks noChangeAspect="1"/>
            </p:cNvSpPr>
            <p:nvPr/>
          </p:nvSpPr>
          <p:spPr bwMode="ltGray">
            <a:xfrm>
              <a:off x="1586" y="2347"/>
              <a:ext cx="115" cy="125"/>
            </a:xfrm>
            <a:custGeom>
              <a:avLst/>
              <a:gdLst>
                <a:gd name="T0" fmla="*/ 47 w 112"/>
                <a:gd name="T1" fmla="*/ 1 h 122"/>
                <a:gd name="T2" fmla="*/ 97 w 112"/>
                <a:gd name="T3" fmla="*/ 23 h 122"/>
                <a:gd name="T4" fmla="*/ 97 w 112"/>
                <a:gd name="T5" fmla="*/ 100 h 122"/>
                <a:gd name="T6" fmla="*/ 42 w 112"/>
                <a:gd name="T7" fmla="*/ 121 h 122"/>
                <a:gd name="T8" fmla="*/ 1 w 112"/>
                <a:gd name="T9" fmla="*/ 122 h 122"/>
                <a:gd name="T10" fmla="*/ 1 w 112"/>
                <a:gd name="T11" fmla="*/ 1 h 122"/>
                <a:gd name="T12" fmla="*/ 47 w 112"/>
                <a:gd name="T13" fmla="*/ 1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2" h="122">
                  <a:moveTo>
                    <a:pt x="47" y="1"/>
                  </a:moveTo>
                  <a:cubicBezTo>
                    <a:pt x="67" y="1"/>
                    <a:pt x="86" y="4"/>
                    <a:pt x="97" y="23"/>
                  </a:cubicBezTo>
                  <a:cubicBezTo>
                    <a:pt x="112" y="45"/>
                    <a:pt x="111" y="79"/>
                    <a:pt x="97" y="100"/>
                  </a:cubicBezTo>
                  <a:cubicBezTo>
                    <a:pt x="83" y="119"/>
                    <a:pt x="63" y="121"/>
                    <a:pt x="42" y="121"/>
                  </a:cubicBezTo>
                  <a:cubicBezTo>
                    <a:pt x="32" y="122"/>
                    <a:pt x="0" y="122"/>
                    <a:pt x="1" y="12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5" y="1"/>
                    <a:pt x="31" y="0"/>
                    <a:pt x="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146" name="Freeform 50"/>
            <p:cNvSpPr>
              <a:spLocks noChangeAspect="1"/>
            </p:cNvSpPr>
            <p:nvPr/>
          </p:nvSpPr>
          <p:spPr bwMode="ltGray">
            <a:xfrm>
              <a:off x="1463" y="2348"/>
              <a:ext cx="105" cy="124"/>
            </a:xfrm>
            <a:custGeom>
              <a:avLst/>
              <a:gdLst>
                <a:gd name="T0" fmla="*/ 37 w 105"/>
                <a:gd name="T1" fmla="*/ 45 h 124"/>
                <a:gd name="T2" fmla="*/ 68 w 105"/>
                <a:gd name="T3" fmla="*/ 45 h 124"/>
                <a:gd name="T4" fmla="*/ 68 w 105"/>
                <a:gd name="T5" fmla="*/ 0 h 124"/>
                <a:gd name="T6" fmla="*/ 105 w 105"/>
                <a:gd name="T7" fmla="*/ 0 h 124"/>
                <a:gd name="T8" fmla="*/ 105 w 105"/>
                <a:gd name="T9" fmla="*/ 124 h 124"/>
                <a:gd name="T10" fmla="*/ 68 w 105"/>
                <a:gd name="T11" fmla="*/ 124 h 124"/>
                <a:gd name="T12" fmla="*/ 68 w 105"/>
                <a:gd name="T13" fmla="*/ 75 h 124"/>
                <a:gd name="T14" fmla="*/ 37 w 105"/>
                <a:gd name="T15" fmla="*/ 75 h 124"/>
                <a:gd name="T16" fmla="*/ 37 w 105"/>
                <a:gd name="T17" fmla="*/ 124 h 124"/>
                <a:gd name="T18" fmla="*/ 0 w 105"/>
                <a:gd name="T19" fmla="*/ 124 h 124"/>
                <a:gd name="T20" fmla="*/ 0 w 105"/>
                <a:gd name="T21" fmla="*/ 0 h 124"/>
                <a:gd name="T22" fmla="*/ 37 w 105"/>
                <a:gd name="T23" fmla="*/ 0 h 124"/>
                <a:gd name="T24" fmla="*/ 37 w 105"/>
                <a:gd name="T25" fmla="*/ 45 h 124"/>
                <a:gd name="T26" fmla="*/ 37 w 105"/>
                <a:gd name="T27" fmla="*/ 45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5" h="124">
                  <a:moveTo>
                    <a:pt x="37" y="45"/>
                  </a:moveTo>
                  <a:lnTo>
                    <a:pt x="68" y="45"/>
                  </a:lnTo>
                  <a:lnTo>
                    <a:pt x="68" y="0"/>
                  </a:lnTo>
                  <a:lnTo>
                    <a:pt x="105" y="0"/>
                  </a:lnTo>
                  <a:lnTo>
                    <a:pt x="105" y="124"/>
                  </a:lnTo>
                  <a:lnTo>
                    <a:pt x="68" y="124"/>
                  </a:lnTo>
                  <a:lnTo>
                    <a:pt x="68" y="75"/>
                  </a:lnTo>
                  <a:lnTo>
                    <a:pt x="37" y="75"/>
                  </a:lnTo>
                  <a:lnTo>
                    <a:pt x="37" y="124"/>
                  </a:lnTo>
                  <a:lnTo>
                    <a:pt x="0" y="124"/>
                  </a:lnTo>
                  <a:lnTo>
                    <a:pt x="0" y="0"/>
                  </a:lnTo>
                  <a:lnTo>
                    <a:pt x="37" y="0"/>
                  </a:lnTo>
                  <a:lnTo>
                    <a:pt x="37" y="45"/>
                  </a:lnTo>
                  <a:lnTo>
                    <a:pt x="37" y="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147" name="Freeform 51"/>
            <p:cNvSpPr>
              <a:spLocks noChangeAspect="1"/>
            </p:cNvSpPr>
            <p:nvPr/>
          </p:nvSpPr>
          <p:spPr bwMode="ltGray">
            <a:xfrm>
              <a:off x="1625" y="2373"/>
              <a:ext cx="33" cy="72"/>
            </a:xfrm>
            <a:custGeom>
              <a:avLst/>
              <a:gdLst>
                <a:gd name="T0" fmla="*/ 22 w 32"/>
                <a:gd name="T1" fmla="*/ 9 h 71"/>
                <a:gd name="T2" fmla="*/ 32 w 32"/>
                <a:gd name="T3" fmla="*/ 40 h 71"/>
                <a:gd name="T4" fmla="*/ 23 w 32"/>
                <a:gd name="T5" fmla="*/ 64 h 71"/>
                <a:gd name="T6" fmla="*/ 0 w 32"/>
                <a:gd name="T7" fmla="*/ 70 h 71"/>
                <a:gd name="T8" fmla="*/ 0 w 32"/>
                <a:gd name="T9" fmla="*/ 2 h 71"/>
                <a:gd name="T10" fmla="*/ 22 w 32"/>
                <a:gd name="T11" fmla="*/ 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71">
                  <a:moveTo>
                    <a:pt x="22" y="9"/>
                  </a:moveTo>
                  <a:cubicBezTo>
                    <a:pt x="30" y="17"/>
                    <a:pt x="32" y="28"/>
                    <a:pt x="32" y="40"/>
                  </a:cubicBezTo>
                  <a:cubicBezTo>
                    <a:pt x="31" y="49"/>
                    <a:pt x="28" y="56"/>
                    <a:pt x="23" y="64"/>
                  </a:cubicBezTo>
                  <a:cubicBezTo>
                    <a:pt x="17" y="69"/>
                    <a:pt x="9" y="71"/>
                    <a:pt x="0" y="7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9" y="0"/>
                    <a:pt x="16" y="4"/>
                    <a:pt x="22" y="9"/>
                  </a:cubicBez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ransition>
    <p:fade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 Black" pitchFamily="34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 Black" pitchFamily="34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 Black" pitchFamily="34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 Black" pitchFamily="34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 Black" pitchFamily="34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 Black" pitchFamily="34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 Black" pitchFamily="34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 Black" pitchFamily="34" charset="0"/>
          <a:cs typeface="Arial" charset="0"/>
        </a:defRPr>
      </a:lvl9pPr>
    </p:titleStyle>
    <p:bodyStyle>
      <a:lvl1pPr algn="l" rtl="0" eaLnBrk="1" fontAlgn="base" hangingPunct="1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287338" indent="-28575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2pPr>
      <a:lvl3pPr marL="601663" indent="-312738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  <a:cs typeface="+mn-cs"/>
        </a:defRPr>
      </a:lvl3pPr>
      <a:lvl4pPr marL="973138" indent="-369888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" name="Rectangle 10"/>
          <p:cNvSpPr>
            <a:spLocks noChangeArrowheads="1"/>
          </p:cNvSpPr>
          <p:nvPr/>
        </p:nvSpPr>
        <p:spPr bwMode="auto">
          <a:xfrm>
            <a:off x="0" y="0"/>
            <a:ext cx="9144000" cy="185738"/>
          </a:xfrm>
          <a:prstGeom prst="rect">
            <a:avLst/>
          </a:prstGeom>
          <a:solidFill>
            <a:srgbClr val="A7A9A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AU" sz="1800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27305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909763"/>
            <a:ext cx="8229600" cy="396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</a:p>
        </p:txBody>
      </p:sp>
      <p:sp>
        <p:nvSpPr>
          <p:cNvPr id="6190" name="Text Box 46"/>
          <p:cNvSpPr txBox="1">
            <a:spLocks noChangeArrowheads="1"/>
          </p:cNvSpPr>
          <p:nvPr/>
        </p:nvSpPr>
        <p:spPr bwMode="auto">
          <a:xfrm>
            <a:off x="5661025" y="6564313"/>
            <a:ext cx="292893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AU" sz="1000" dirty="0" smtClean="0">
                <a:latin typeface="Arial Rounded MT Bold" panose="020F0704030504030204" pitchFamily="34" charset="0"/>
              </a:rPr>
              <a:t>From</a:t>
            </a:r>
            <a:r>
              <a:rPr lang="en-AU" sz="1000" baseline="0" dirty="0" smtClean="0">
                <a:latin typeface="Arial Rounded MT Bold" panose="020F0704030504030204" pitchFamily="34" charset="0"/>
              </a:rPr>
              <a:t> Disused Offramp to New Urban Space</a:t>
            </a:r>
            <a:endParaRPr lang="en-AU" sz="1000" dirty="0">
              <a:latin typeface="Arial Rounded MT Bold" panose="020F0704030504030204" pitchFamily="34" charset="0"/>
            </a:endParaRPr>
          </a:p>
        </p:txBody>
      </p:sp>
      <p:grpSp>
        <p:nvGrpSpPr>
          <p:cNvPr id="6191" name="Group 47"/>
          <p:cNvGrpSpPr>
            <a:grpSpLocks noChangeAspect="1"/>
          </p:cNvGrpSpPr>
          <p:nvPr/>
        </p:nvGrpSpPr>
        <p:grpSpPr bwMode="auto">
          <a:xfrm>
            <a:off x="525463" y="6296025"/>
            <a:ext cx="385762" cy="396875"/>
            <a:chOff x="1290" y="2184"/>
            <a:chExt cx="448" cy="459"/>
          </a:xfrm>
        </p:grpSpPr>
        <p:sp>
          <p:nvSpPr>
            <p:cNvPr id="6192" name="Rectangle 48"/>
            <p:cNvSpPr>
              <a:spLocks noChangeAspect="1" noChangeArrowheads="1"/>
            </p:cNvSpPr>
            <p:nvPr/>
          </p:nvSpPr>
          <p:spPr bwMode="ltGray">
            <a:xfrm>
              <a:off x="1313" y="2184"/>
              <a:ext cx="406" cy="45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6193" name="Freeform 49"/>
            <p:cNvSpPr>
              <a:spLocks noChangeAspect="1"/>
            </p:cNvSpPr>
            <p:nvPr/>
          </p:nvSpPr>
          <p:spPr bwMode="ltGray">
            <a:xfrm>
              <a:off x="1328" y="2198"/>
              <a:ext cx="378" cy="430"/>
            </a:xfrm>
            <a:custGeom>
              <a:avLst/>
              <a:gdLst>
                <a:gd name="T0" fmla="*/ 378 w 378"/>
                <a:gd name="T1" fmla="*/ 430 h 430"/>
                <a:gd name="T2" fmla="*/ 378 w 378"/>
                <a:gd name="T3" fmla="*/ 0 h 430"/>
                <a:gd name="T4" fmla="*/ 0 w 378"/>
                <a:gd name="T5" fmla="*/ 0 h 430"/>
                <a:gd name="T6" fmla="*/ 0 w 378"/>
                <a:gd name="T7" fmla="*/ 430 h 430"/>
                <a:gd name="T8" fmla="*/ 378 w 378"/>
                <a:gd name="T9" fmla="*/ 430 h 430"/>
                <a:gd name="T10" fmla="*/ 378 w 378"/>
                <a:gd name="T11" fmla="*/ 43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8" h="430">
                  <a:moveTo>
                    <a:pt x="378" y="430"/>
                  </a:moveTo>
                  <a:lnTo>
                    <a:pt x="378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378" y="430"/>
                  </a:lnTo>
                  <a:lnTo>
                    <a:pt x="378" y="430"/>
                  </a:lnTo>
                  <a:close/>
                </a:path>
              </a:pathLst>
            </a:custGeom>
            <a:solidFill>
              <a:srgbClr val="0065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6194" name="Oval 50"/>
            <p:cNvSpPr>
              <a:spLocks noChangeAspect="1" noChangeArrowheads="1"/>
            </p:cNvSpPr>
            <p:nvPr/>
          </p:nvSpPr>
          <p:spPr bwMode="ltGray">
            <a:xfrm>
              <a:off x="1290" y="2276"/>
              <a:ext cx="448" cy="26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6195" name="Oval 51"/>
            <p:cNvSpPr>
              <a:spLocks noChangeAspect="1" noChangeArrowheads="1"/>
            </p:cNvSpPr>
            <p:nvPr/>
          </p:nvSpPr>
          <p:spPr bwMode="ltGray">
            <a:xfrm>
              <a:off x="1302" y="2290"/>
              <a:ext cx="424" cy="242"/>
            </a:xfrm>
            <a:prstGeom prst="ellipse">
              <a:avLst/>
            </a:pr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6196" name="Freeform 52"/>
            <p:cNvSpPr>
              <a:spLocks noChangeAspect="1"/>
            </p:cNvSpPr>
            <p:nvPr/>
          </p:nvSpPr>
          <p:spPr bwMode="ltGray">
            <a:xfrm>
              <a:off x="1333" y="2339"/>
              <a:ext cx="114" cy="137"/>
            </a:xfrm>
            <a:custGeom>
              <a:avLst/>
              <a:gdLst>
                <a:gd name="T0" fmla="*/ 102 w 111"/>
                <a:gd name="T1" fmla="*/ 27 h 134"/>
                <a:gd name="T2" fmla="*/ 110 w 111"/>
                <a:gd name="T3" fmla="*/ 51 h 134"/>
                <a:gd name="T4" fmla="*/ 76 w 111"/>
                <a:gd name="T5" fmla="*/ 51 h 134"/>
                <a:gd name="T6" fmla="*/ 63 w 111"/>
                <a:gd name="T7" fmla="*/ 33 h 134"/>
                <a:gd name="T8" fmla="*/ 47 w 111"/>
                <a:gd name="T9" fmla="*/ 36 h 134"/>
                <a:gd name="T10" fmla="*/ 40 w 111"/>
                <a:gd name="T11" fmla="*/ 79 h 134"/>
                <a:gd name="T12" fmla="*/ 53 w 111"/>
                <a:gd name="T13" fmla="*/ 104 h 134"/>
                <a:gd name="T14" fmla="*/ 75 w 111"/>
                <a:gd name="T15" fmla="*/ 95 h 134"/>
                <a:gd name="T16" fmla="*/ 76 w 111"/>
                <a:gd name="T17" fmla="*/ 87 h 134"/>
                <a:gd name="T18" fmla="*/ 58 w 111"/>
                <a:gd name="T19" fmla="*/ 87 h 134"/>
                <a:gd name="T20" fmla="*/ 58 w 111"/>
                <a:gd name="T21" fmla="*/ 63 h 134"/>
                <a:gd name="T22" fmla="*/ 110 w 111"/>
                <a:gd name="T23" fmla="*/ 63 h 134"/>
                <a:gd name="T24" fmla="*/ 110 w 111"/>
                <a:gd name="T25" fmla="*/ 130 h 134"/>
                <a:gd name="T26" fmla="*/ 94 w 111"/>
                <a:gd name="T27" fmla="*/ 130 h 134"/>
                <a:gd name="T28" fmla="*/ 88 w 111"/>
                <a:gd name="T29" fmla="*/ 117 h 134"/>
                <a:gd name="T30" fmla="*/ 35 w 111"/>
                <a:gd name="T31" fmla="*/ 128 h 134"/>
                <a:gd name="T32" fmla="*/ 1 w 111"/>
                <a:gd name="T33" fmla="*/ 74 h 134"/>
                <a:gd name="T34" fmla="*/ 24 w 111"/>
                <a:gd name="T35" fmla="*/ 16 h 134"/>
                <a:gd name="T36" fmla="*/ 102 w 111"/>
                <a:gd name="T37" fmla="*/ 27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1" h="134">
                  <a:moveTo>
                    <a:pt x="102" y="27"/>
                  </a:moveTo>
                  <a:cubicBezTo>
                    <a:pt x="107" y="33"/>
                    <a:pt x="111" y="42"/>
                    <a:pt x="110" y="51"/>
                  </a:cubicBezTo>
                  <a:cubicBezTo>
                    <a:pt x="76" y="51"/>
                    <a:pt x="76" y="51"/>
                    <a:pt x="76" y="51"/>
                  </a:cubicBezTo>
                  <a:cubicBezTo>
                    <a:pt x="75" y="44"/>
                    <a:pt x="71" y="36"/>
                    <a:pt x="63" y="33"/>
                  </a:cubicBezTo>
                  <a:cubicBezTo>
                    <a:pt x="58" y="31"/>
                    <a:pt x="52" y="33"/>
                    <a:pt x="47" y="36"/>
                  </a:cubicBezTo>
                  <a:cubicBezTo>
                    <a:pt x="37" y="47"/>
                    <a:pt x="39" y="64"/>
                    <a:pt x="40" y="79"/>
                  </a:cubicBezTo>
                  <a:cubicBezTo>
                    <a:pt x="40" y="89"/>
                    <a:pt x="44" y="99"/>
                    <a:pt x="53" y="104"/>
                  </a:cubicBezTo>
                  <a:cubicBezTo>
                    <a:pt x="62" y="106"/>
                    <a:pt x="71" y="103"/>
                    <a:pt x="75" y="95"/>
                  </a:cubicBezTo>
                  <a:cubicBezTo>
                    <a:pt x="75" y="93"/>
                    <a:pt x="77" y="90"/>
                    <a:pt x="76" y="87"/>
                  </a:cubicBezTo>
                  <a:cubicBezTo>
                    <a:pt x="58" y="87"/>
                    <a:pt x="58" y="87"/>
                    <a:pt x="58" y="87"/>
                  </a:cubicBezTo>
                  <a:cubicBezTo>
                    <a:pt x="58" y="63"/>
                    <a:pt x="58" y="63"/>
                    <a:pt x="58" y="63"/>
                  </a:cubicBezTo>
                  <a:cubicBezTo>
                    <a:pt x="110" y="63"/>
                    <a:pt x="110" y="63"/>
                    <a:pt x="110" y="63"/>
                  </a:cubicBezTo>
                  <a:cubicBezTo>
                    <a:pt x="110" y="130"/>
                    <a:pt x="110" y="130"/>
                    <a:pt x="110" y="130"/>
                  </a:cubicBezTo>
                  <a:cubicBezTo>
                    <a:pt x="94" y="130"/>
                    <a:pt x="94" y="130"/>
                    <a:pt x="94" y="130"/>
                  </a:cubicBezTo>
                  <a:cubicBezTo>
                    <a:pt x="91" y="126"/>
                    <a:pt x="91" y="121"/>
                    <a:pt x="88" y="117"/>
                  </a:cubicBezTo>
                  <a:cubicBezTo>
                    <a:pt x="75" y="131"/>
                    <a:pt x="53" y="134"/>
                    <a:pt x="35" y="128"/>
                  </a:cubicBezTo>
                  <a:cubicBezTo>
                    <a:pt x="12" y="121"/>
                    <a:pt x="2" y="96"/>
                    <a:pt x="1" y="74"/>
                  </a:cubicBezTo>
                  <a:cubicBezTo>
                    <a:pt x="0" y="51"/>
                    <a:pt x="6" y="31"/>
                    <a:pt x="24" y="16"/>
                  </a:cubicBezTo>
                  <a:cubicBezTo>
                    <a:pt x="47" y="0"/>
                    <a:pt x="84" y="4"/>
                    <a:pt x="102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6197" name="Freeform 53"/>
            <p:cNvSpPr>
              <a:spLocks noChangeAspect="1"/>
            </p:cNvSpPr>
            <p:nvPr/>
          </p:nvSpPr>
          <p:spPr bwMode="ltGray">
            <a:xfrm>
              <a:off x="1586" y="2347"/>
              <a:ext cx="115" cy="125"/>
            </a:xfrm>
            <a:custGeom>
              <a:avLst/>
              <a:gdLst>
                <a:gd name="T0" fmla="*/ 47 w 112"/>
                <a:gd name="T1" fmla="*/ 1 h 122"/>
                <a:gd name="T2" fmla="*/ 97 w 112"/>
                <a:gd name="T3" fmla="*/ 23 h 122"/>
                <a:gd name="T4" fmla="*/ 97 w 112"/>
                <a:gd name="T5" fmla="*/ 100 h 122"/>
                <a:gd name="T6" fmla="*/ 42 w 112"/>
                <a:gd name="T7" fmla="*/ 121 h 122"/>
                <a:gd name="T8" fmla="*/ 1 w 112"/>
                <a:gd name="T9" fmla="*/ 122 h 122"/>
                <a:gd name="T10" fmla="*/ 1 w 112"/>
                <a:gd name="T11" fmla="*/ 1 h 122"/>
                <a:gd name="T12" fmla="*/ 47 w 112"/>
                <a:gd name="T13" fmla="*/ 1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2" h="122">
                  <a:moveTo>
                    <a:pt x="47" y="1"/>
                  </a:moveTo>
                  <a:cubicBezTo>
                    <a:pt x="67" y="1"/>
                    <a:pt x="86" y="4"/>
                    <a:pt x="97" y="23"/>
                  </a:cubicBezTo>
                  <a:cubicBezTo>
                    <a:pt x="112" y="45"/>
                    <a:pt x="111" y="79"/>
                    <a:pt x="97" y="100"/>
                  </a:cubicBezTo>
                  <a:cubicBezTo>
                    <a:pt x="83" y="119"/>
                    <a:pt x="63" y="121"/>
                    <a:pt x="42" y="121"/>
                  </a:cubicBezTo>
                  <a:cubicBezTo>
                    <a:pt x="32" y="122"/>
                    <a:pt x="0" y="122"/>
                    <a:pt x="1" y="12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5" y="1"/>
                    <a:pt x="31" y="0"/>
                    <a:pt x="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6198" name="Freeform 54"/>
            <p:cNvSpPr>
              <a:spLocks noChangeAspect="1"/>
            </p:cNvSpPr>
            <p:nvPr/>
          </p:nvSpPr>
          <p:spPr bwMode="ltGray">
            <a:xfrm>
              <a:off x="1463" y="2348"/>
              <a:ext cx="105" cy="124"/>
            </a:xfrm>
            <a:custGeom>
              <a:avLst/>
              <a:gdLst>
                <a:gd name="T0" fmla="*/ 37 w 105"/>
                <a:gd name="T1" fmla="*/ 45 h 124"/>
                <a:gd name="T2" fmla="*/ 68 w 105"/>
                <a:gd name="T3" fmla="*/ 45 h 124"/>
                <a:gd name="T4" fmla="*/ 68 w 105"/>
                <a:gd name="T5" fmla="*/ 0 h 124"/>
                <a:gd name="T6" fmla="*/ 105 w 105"/>
                <a:gd name="T7" fmla="*/ 0 h 124"/>
                <a:gd name="T8" fmla="*/ 105 w 105"/>
                <a:gd name="T9" fmla="*/ 124 h 124"/>
                <a:gd name="T10" fmla="*/ 68 w 105"/>
                <a:gd name="T11" fmla="*/ 124 h 124"/>
                <a:gd name="T12" fmla="*/ 68 w 105"/>
                <a:gd name="T13" fmla="*/ 75 h 124"/>
                <a:gd name="T14" fmla="*/ 37 w 105"/>
                <a:gd name="T15" fmla="*/ 75 h 124"/>
                <a:gd name="T16" fmla="*/ 37 w 105"/>
                <a:gd name="T17" fmla="*/ 124 h 124"/>
                <a:gd name="T18" fmla="*/ 0 w 105"/>
                <a:gd name="T19" fmla="*/ 124 h 124"/>
                <a:gd name="T20" fmla="*/ 0 w 105"/>
                <a:gd name="T21" fmla="*/ 0 h 124"/>
                <a:gd name="T22" fmla="*/ 37 w 105"/>
                <a:gd name="T23" fmla="*/ 0 h 124"/>
                <a:gd name="T24" fmla="*/ 37 w 105"/>
                <a:gd name="T25" fmla="*/ 45 h 124"/>
                <a:gd name="T26" fmla="*/ 37 w 105"/>
                <a:gd name="T27" fmla="*/ 45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5" h="124">
                  <a:moveTo>
                    <a:pt x="37" y="45"/>
                  </a:moveTo>
                  <a:lnTo>
                    <a:pt x="68" y="45"/>
                  </a:lnTo>
                  <a:lnTo>
                    <a:pt x="68" y="0"/>
                  </a:lnTo>
                  <a:lnTo>
                    <a:pt x="105" y="0"/>
                  </a:lnTo>
                  <a:lnTo>
                    <a:pt x="105" y="124"/>
                  </a:lnTo>
                  <a:lnTo>
                    <a:pt x="68" y="124"/>
                  </a:lnTo>
                  <a:lnTo>
                    <a:pt x="68" y="75"/>
                  </a:lnTo>
                  <a:lnTo>
                    <a:pt x="37" y="75"/>
                  </a:lnTo>
                  <a:lnTo>
                    <a:pt x="37" y="124"/>
                  </a:lnTo>
                  <a:lnTo>
                    <a:pt x="0" y="124"/>
                  </a:lnTo>
                  <a:lnTo>
                    <a:pt x="0" y="0"/>
                  </a:lnTo>
                  <a:lnTo>
                    <a:pt x="37" y="0"/>
                  </a:lnTo>
                  <a:lnTo>
                    <a:pt x="37" y="45"/>
                  </a:lnTo>
                  <a:lnTo>
                    <a:pt x="37" y="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6199" name="Freeform 55"/>
            <p:cNvSpPr>
              <a:spLocks noChangeAspect="1"/>
            </p:cNvSpPr>
            <p:nvPr/>
          </p:nvSpPr>
          <p:spPr bwMode="ltGray">
            <a:xfrm>
              <a:off x="1625" y="2373"/>
              <a:ext cx="33" cy="72"/>
            </a:xfrm>
            <a:custGeom>
              <a:avLst/>
              <a:gdLst>
                <a:gd name="T0" fmla="*/ 22 w 32"/>
                <a:gd name="T1" fmla="*/ 9 h 71"/>
                <a:gd name="T2" fmla="*/ 32 w 32"/>
                <a:gd name="T3" fmla="*/ 40 h 71"/>
                <a:gd name="T4" fmla="*/ 23 w 32"/>
                <a:gd name="T5" fmla="*/ 64 h 71"/>
                <a:gd name="T6" fmla="*/ 0 w 32"/>
                <a:gd name="T7" fmla="*/ 70 h 71"/>
                <a:gd name="T8" fmla="*/ 0 w 32"/>
                <a:gd name="T9" fmla="*/ 2 h 71"/>
                <a:gd name="T10" fmla="*/ 22 w 32"/>
                <a:gd name="T11" fmla="*/ 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71">
                  <a:moveTo>
                    <a:pt x="22" y="9"/>
                  </a:moveTo>
                  <a:cubicBezTo>
                    <a:pt x="30" y="17"/>
                    <a:pt x="32" y="28"/>
                    <a:pt x="32" y="40"/>
                  </a:cubicBezTo>
                  <a:cubicBezTo>
                    <a:pt x="31" y="49"/>
                    <a:pt x="28" y="56"/>
                    <a:pt x="23" y="64"/>
                  </a:cubicBezTo>
                  <a:cubicBezTo>
                    <a:pt x="17" y="69"/>
                    <a:pt x="9" y="71"/>
                    <a:pt x="0" y="7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9" y="0"/>
                    <a:pt x="16" y="4"/>
                    <a:pt x="22" y="9"/>
                  </a:cubicBez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ransition>
    <p:fade/>
  </p:transition>
  <p:txStyles>
    <p:titleStyle>
      <a:lvl1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 Black" pitchFamily="34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 Black" pitchFamily="34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 Black" pitchFamily="34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 Black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 Black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 Black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 Black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 Black" pitchFamily="34" charset="0"/>
          <a:cs typeface="Arial" charset="0"/>
        </a:defRPr>
      </a:lvl9pPr>
    </p:titleStyle>
    <p:bodyStyle>
      <a:lvl1pPr algn="l" rtl="0" fontAlgn="base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287338" indent="-28575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2pPr>
      <a:lvl3pPr marL="601663" indent="-312738" algn="l" rtl="0" fontAlgn="base">
        <a:spcBef>
          <a:spcPct val="2000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  <a:cs typeface="+mn-cs"/>
        </a:defRPr>
      </a:lvl3pPr>
      <a:lvl4pPr marL="973138" indent="-369888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title style</a:t>
            </a:r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16113"/>
            <a:ext cx="8229600" cy="421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ransition>
    <p:fade/>
  </p:transition>
  <p:txStyles>
    <p:titleStyle>
      <a:lvl1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 Black" pitchFamily="34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 Black" pitchFamily="34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 Black" pitchFamily="34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 Black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 Black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 Black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 Black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 Black" pitchFamily="34" charset="0"/>
          <a:cs typeface="Arial" charset="0"/>
        </a:defRPr>
      </a:lvl9pPr>
    </p:titleStyle>
    <p:bodyStyle>
      <a:lvl1pPr algn="l" rtl="0" fontAlgn="base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287338" indent="-28575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2pPr>
      <a:lvl3pPr marL="601663" indent="-312738" algn="l" rtl="0" fontAlgn="base">
        <a:spcBef>
          <a:spcPct val="2000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  <a:cs typeface="+mn-cs"/>
        </a:defRPr>
      </a:lvl3pPr>
      <a:lvl4pPr marL="973138" indent="-369888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5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7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8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9.xm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20.xm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22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23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2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2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26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3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440378" y="1336557"/>
            <a:ext cx="7740650" cy="1181100"/>
          </a:xfrm>
        </p:spPr>
        <p:txBody>
          <a:bodyPr/>
          <a:lstStyle/>
          <a:p>
            <a:r>
              <a:rPr lang="en-AU" dirty="0" smtClean="0"/>
              <a:t>From Disused Offramp to</a:t>
            </a:r>
            <a:br>
              <a:rPr lang="en-AU" dirty="0" smtClean="0"/>
            </a:br>
            <a:r>
              <a:rPr lang="en-AU" dirty="0" smtClean="0"/>
              <a:t>New Urban Space</a:t>
            </a:r>
            <a:r>
              <a:rPr lang="en-NZ" b="1" dirty="0"/>
              <a:t/>
            </a:r>
            <a:br>
              <a:rPr lang="en-NZ" b="1" dirty="0"/>
            </a:br>
            <a:endParaRPr lang="en-AU" dirty="0">
              <a:latin typeface="Arial" charset="0"/>
            </a:endParaRPr>
          </a:p>
        </p:txBody>
      </p:sp>
      <p:sp>
        <p:nvSpPr>
          <p:cNvPr id="11284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467673" y="2207241"/>
            <a:ext cx="6375400" cy="649288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AU" b="1" dirty="0" smtClean="0">
                <a:latin typeface="Arial Black" pitchFamily="34" charset="0"/>
              </a:rPr>
              <a:t>Stephen Cummins</a:t>
            </a:r>
            <a:r>
              <a:rPr lang="en-AU" dirty="0" smtClean="0"/>
              <a:t> | Project Manager</a:t>
            </a:r>
            <a:endParaRPr lang="en-AU" dirty="0"/>
          </a:p>
        </p:txBody>
      </p:sp>
      <p:sp>
        <p:nvSpPr>
          <p:cNvPr id="11279" name="Rectangle 15"/>
          <p:cNvSpPr>
            <a:spLocks noChangeArrowheads="1"/>
          </p:cNvSpPr>
          <p:nvPr/>
        </p:nvSpPr>
        <p:spPr bwMode="auto">
          <a:xfrm>
            <a:off x="559558" y="2619886"/>
            <a:ext cx="3600000" cy="3600000"/>
          </a:xfrm>
          <a:prstGeom prst="rect">
            <a:avLst/>
          </a:prstGeom>
          <a:solidFill>
            <a:srgbClr val="D5E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AU" dirty="0"/>
              <a:t>Image </a:t>
            </a:r>
            <a:br>
              <a:rPr lang="en-AU" dirty="0"/>
            </a:br>
            <a:r>
              <a:rPr lang="en-AU" dirty="0"/>
              <a:t>placeholder</a:t>
            </a:r>
          </a:p>
          <a:p>
            <a:pPr algn="ctr"/>
            <a:endParaRPr lang="en-AU" dirty="0"/>
          </a:p>
        </p:txBody>
      </p:sp>
      <p:sp>
        <p:nvSpPr>
          <p:cNvPr id="11281" name="Rectangle 17"/>
          <p:cNvSpPr>
            <a:spLocks noChangeArrowheads="1"/>
          </p:cNvSpPr>
          <p:nvPr/>
        </p:nvSpPr>
        <p:spPr bwMode="auto">
          <a:xfrm>
            <a:off x="4681845" y="2619886"/>
            <a:ext cx="3600000" cy="3600000"/>
          </a:xfrm>
          <a:prstGeom prst="rect">
            <a:avLst/>
          </a:prstGeom>
          <a:solidFill>
            <a:srgbClr val="D5E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AU" dirty="0"/>
              <a:t>Image </a:t>
            </a:r>
            <a:br>
              <a:rPr lang="en-AU" dirty="0"/>
            </a:br>
            <a:r>
              <a:rPr lang="en-AU" dirty="0"/>
              <a:t>placeholder</a:t>
            </a:r>
          </a:p>
          <a:p>
            <a:pPr algn="ctr"/>
            <a:endParaRPr lang="en-AU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5" t="3017" r="20686" b="3222"/>
          <a:stretch/>
        </p:blipFill>
        <p:spPr>
          <a:xfrm>
            <a:off x="4681844" y="2619886"/>
            <a:ext cx="3839573" cy="3600000"/>
          </a:xfrm>
          <a:prstGeom prst="rect">
            <a:avLst/>
          </a:prstGeom>
        </p:spPr>
      </p:pic>
      <p:pic>
        <p:nvPicPr>
          <p:cNvPr id="262147" name="Picture 3" descr="C:\Users\scummins\Documents\IPENZ Presentation Material\IMG_583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 bwMode="auto">
          <a:xfrm>
            <a:off x="559558" y="2619886"/>
            <a:ext cx="36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sz="3200" dirty="0" smtClean="0">
                <a:latin typeface="Arial Rounded MT Bold" panose="020F0704030504030204" pitchFamily="34" charset="0"/>
              </a:rPr>
              <a:t>Think modest…</a:t>
            </a:r>
            <a:endParaRPr lang="en-AU" sz="3200" dirty="0">
              <a:latin typeface="Arial Rounded MT Bold" panose="020F07040305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8" t="19703" r="12281"/>
          <a:stretch/>
        </p:blipFill>
        <p:spPr>
          <a:xfrm>
            <a:off x="-1" y="1166648"/>
            <a:ext cx="9144001" cy="4997669"/>
          </a:xfrm>
          <a:prstGeom prst="rect">
            <a:avLst/>
          </a:prstGeom>
          <a:solidFill>
            <a:srgbClr val="D5EFFF"/>
          </a:solidFill>
        </p:spPr>
      </p:pic>
    </p:spTree>
    <p:extLst>
      <p:ext uri="{BB962C8B-B14F-4D97-AF65-F5344CB8AC3E}">
        <p14:creationId xmlns:p14="http://schemas.microsoft.com/office/powerpoint/2010/main" val="28219989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sz="3200" dirty="0" smtClean="0">
                <a:latin typeface="Arial Rounded MT Bold" panose="020F0704030504030204" pitchFamily="34" charset="0"/>
              </a:rPr>
              <a:t>….a lot more modest</a:t>
            </a:r>
            <a:endParaRPr lang="en-AU" sz="3200" dirty="0">
              <a:latin typeface="Arial Rounded MT Bold" panose="020F0704030504030204" pitchFamily="34" charset="0"/>
            </a:endParaRPr>
          </a:p>
        </p:txBody>
      </p:sp>
      <p:sp>
        <p:nvSpPr>
          <p:cNvPr id="119830" name="Rectangle 22"/>
          <p:cNvSpPr>
            <a:spLocks noChangeArrowheads="1"/>
          </p:cNvSpPr>
          <p:nvPr/>
        </p:nvSpPr>
        <p:spPr bwMode="auto">
          <a:xfrm>
            <a:off x="5970588" y="2025650"/>
            <a:ext cx="2619375" cy="4143375"/>
          </a:xfrm>
          <a:prstGeom prst="rect">
            <a:avLst/>
          </a:prstGeom>
          <a:solidFill>
            <a:srgbClr val="D5E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AU"/>
              <a:t>Image </a:t>
            </a:r>
            <a:br>
              <a:rPr lang="en-AU"/>
            </a:br>
            <a:r>
              <a:rPr lang="en-AU"/>
              <a:t>placeholder</a:t>
            </a:r>
          </a:p>
          <a:p>
            <a:pPr algn="ctr"/>
            <a:endParaRPr lang="en-AU"/>
          </a:p>
        </p:txBody>
      </p:sp>
      <p:sp>
        <p:nvSpPr>
          <p:cNvPr id="119834" name="Rectangle 26"/>
          <p:cNvSpPr>
            <a:spLocks noChangeArrowheads="1"/>
          </p:cNvSpPr>
          <p:nvPr/>
        </p:nvSpPr>
        <p:spPr bwMode="auto">
          <a:xfrm>
            <a:off x="558800" y="2025650"/>
            <a:ext cx="2619375" cy="4143375"/>
          </a:xfrm>
          <a:prstGeom prst="rect">
            <a:avLst/>
          </a:prstGeom>
          <a:solidFill>
            <a:srgbClr val="D5E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AU"/>
              <a:t>Image </a:t>
            </a:r>
            <a:br>
              <a:rPr lang="en-AU"/>
            </a:br>
            <a:r>
              <a:rPr lang="en-AU"/>
              <a:t>placeholder</a:t>
            </a:r>
          </a:p>
          <a:p>
            <a:pPr algn="ctr"/>
            <a:endParaRPr lang="en-AU"/>
          </a:p>
        </p:txBody>
      </p:sp>
      <p:pic>
        <p:nvPicPr>
          <p:cNvPr id="265219" name="Picture 3" descr="C:\Users\scummins\Documents\IPENZ Presentation Material\IMG_831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/>
          <a:stretch/>
        </p:blipFill>
        <p:spPr bwMode="auto">
          <a:xfrm>
            <a:off x="5076497" y="1562881"/>
            <a:ext cx="3513466" cy="460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43" name="Picture 3" descr="C:\Users\scummins\Documents\IPENZ Presentation Material\IMG_084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7"/>
          <a:stretch/>
        </p:blipFill>
        <p:spPr bwMode="auto">
          <a:xfrm>
            <a:off x="558800" y="1562881"/>
            <a:ext cx="3489344" cy="460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2465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8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A7A9AC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AU"/>
          </a:p>
        </p:txBody>
      </p:sp>
      <p:sp>
        <p:nvSpPr>
          <p:cNvPr id="120839" name="Text Box 7"/>
          <p:cNvSpPr txBox="1">
            <a:spLocks noChangeArrowheads="1"/>
          </p:cNvSpPr>
          <p:nvPr/>
        </p:nvSpPr>
        <p:spPr bwMode="white">
          <a:xfrm>
            <a:off x="755650" y="477892"/>
            <a:ext cx="7777163" cy="6724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Aft>
                <a:spcPts val="563"/>
              </a:spcAft>
            </a:pPr>
            <a:r>
              <a:rPr lang="en-US" sz="3200" dirty="0" smtClean="0">
                <a:latin typeface="Arial Black" pitchFamily="34" charset="0"/>
              </a:rPr>
              <a:t>Design Team Brief</a:t>
            </a:r>
          </a:p>
          <a:p>
            <a:pPr>
              <a:spcAft>
                <a:spcPts val="563"/>
              </a:spcAft>
            </a:pPr>
            <a:endParaRPr lang="en-US" sz="2400" dirty="0" smtClean="0">
              <a:latin typeface="Arial Black" pitchFamily="34" charset="0"/>
            </a:endParaRPr>
          </a:p>
          <a:p>
            <a:pPr>
              <a:spcAft>
                <a:spcPts val="563"/>
              </a:spcAft>
            </a:pPr>
            <a:r>
              <a:rPr lang="en-US" sz="2400" dirty="0" smtClean="0">
                <a:latin typeface="Arial Black" pitchFamily="34" charset="0"/>
              </a:rPr>
              <a:t>“timeframes are tight</a:t>
            </a:r>
            <a:r>
              <a:rPr lang="en-AU" sz="2400" dirty="0" smtClean="0">
                <a:latin typeface="Arial Black" pitchFamily="34" charset="0"/>
              </a:rPr>
              <a:t>…let’s </a:t>
            </a:r>
            <a:r>
              <a:rPr lang="en-AU" sz="2400" dirty="0">
                <a:latin typeface="Arial Black" pitchFamily="34" charset="0"/>
              </a:rPr>
              <a:t>do our best. The end outcome will be quite an extraordinary piece of infrastructure that we will all be proud off.</a:t>
            </a:r>
            <a:r>
              <a:rPr lang="en-US" sz="2400" dirty="0" smtClean="0">
                <a:latin typeface="Arial Black" pitchFamily="34" charset="0"/>
              </a:rPr>
              <a:t>”  </a:t>
            </a:r>
          </a:p>
          <a:p>
            <a:pPr>
              <a:spcAft>
                <a:spcPts val="563"/>
              </a:spcAft>
            </a:pPr>
            <a:r>
              <a:rPr lang="en-US" sz="2400" dirty="0" smtClean="0">
                <a:latin typeface="Arial Black" pitchFamily="34" charset="0"/>
              </a:rPr>
              <a:t>Gansen Govender, GHD Design Manager </a:t>
            </a:r>
          </a:p>
          <a:p>
            <a:pPr>
              <a:spcAft>
                <a:spcPts val="563"/>
              </a:spcAft>
            </a:pPr>
            <a:endParaRPr lang="en-US" sz="2400" dirty="0">
              <a:latin typeface="Arial Black" pitchFamily="34" charset="0"/>
            </a:endParaRPr>
          </a:p>
          <a:p>
            <a:pPr>
              <a:spcAft>
                <a:spcPts val="563"/>
              </a:spcAft>
            </a:pPr>
            <a:r>
              <a:rPr lang="en-AU" sz="3200" dirty="0" smtClean="0">
                <a:latin typeface="Arial Black" pitchFamily="34" charset="0"/>
              </a:rPr>
              <a:t>Canada St Bridge</a:t>
            </a:r>
          </a:p>
          <a:p>
            <a:pPr>
              <a:spcAft>
                <a:spcPts val="563"/>
              </a:spcAft>
            </a:pPr>
            <a:endParaRPr lang="en-AU" sz="2400" dirty="0" smtClean="0">
              <a:latin typeface="Arial Black" pitchFamily="34" charset="0"/>
            </a:endParaRPr>
          </a:p>
          <a:p>
            <a:pPr>
              <a:spcAft>
                <a:spcPts val="563"/>
              </a:spcAft>
            </a:pPr>
            <a:r>
              <a:rPr lang="en-AU" sz="2400" dirty="0" smtClean="0">
                <a:latin typeface="Arial Black" pitchFamily="34" charset="0"/>
              </a:rPr>
              <a:t>“Cyclists </a:t>
            </a:r>
            <a:r>
              <a:rPr lang="en-AU" sz="2400" dirty="0">
                <a:latin typeface="Arial Black" pitchFamily="34" charset="0"/>
              </a:rPr>
              <a:t>and pedestrians will enjoy </a:t>
            </a:r>
            <a:r>
              <a:rPr lang="en-AU" sz="2400" dirty="0" smtClean="0">
                <a:latin typeface="Arial Black" pitchFamily="34" charset="0"/>
              </a:rPr>
              <a:t>using…</a:t>
            </a:r>
            <a:endParaRPr lang="en-AU" sz="2400" dirty="0">
              <a:latin typeface="Arial Black" pitchFamily="34" charset="0"/>
            </a:endParaRPr>
          </a:p>
          <a:p>
            <a:pPr>
              <a:spcAft>
                <a:spcPts val="563"/>
              </a:spcAft>
            </a:pPr>
            <a:r>
              <a:rPr lang="en-AU" sz="2400" dirty="0" smtClean="0">
                <a:latin typeface="Arial Black" pitchFamily="34" charset="0"/>
              </a:rPr>
              <a:t>The </a:t>
            </a:r>
            <a:r>
              <a:rPr lang="en-AU" sz="2400" dirty="0">
                <a:latin typeface="Arial Black" pitchFamily="34" charset="0"/>
              </a:rPr>
              <a:t>citizens of Auckland will be proud </a:t>
            </a:r>
            <a:r>
              <a:rPr lang="en-AU" sz="2400" dirty="0" smtClean="0">
                <a:latin typeface="Arial Black" pitchFamily="34" charset="0"/>
              </a:rPr>
              <a:t>of”</a:t>
            </a:r>
          </a:p>
          <a:p>
            <a:pPr>
              <a:spcAft>
                <a:spcPts val="563"/>
              </a:spcAft>
            </a:pPr>
            <a:r>
              <a:rPr lang="en-AU" sz="2400" dirty="0" smtClean="0">
                <a:latin typeface="Arial Black" pitchFamily="34" charset="0"/>
              </a:rPr>
              <a:t>New Zealand Transport Agency</a:t>
            </a:r>
            <a:endParaRPr lang="en-US" sz="2400" dirty="0" smtClean="0">
              <a:latin typeface="Arial Black" pitchFamily="34" charset="0"/>
            </a:endParaRPr>
          </a:p>
          <a:p>
            <a:pPr>
              <a:spcAft>
                <a:spcPts val="563"/>
              </a:spcAft>
            </a:pPr>
            <a:endParaRPr lang="en-US" sz="2400" dirty="0">
              <a:solidFill>
                <a:schemeClr val="bg1"/>
              </a:solidFill>
              <a:latin typeface="Arial Black" pitchFamily="34" charset="0"/>
            </a:endParaRPr>
          </a:p>
          <a:p>
            <a:pPr>
              <a:spcAft>
                <a:spcPts val="563"/>
              </a:spcAft>
            </a:pPr>
            <a:endParaRPr lang="en-US" sz="2400" dirty="0" smtClean="0">
              <a:solidFill>
                <a:schemeClr val="bg1"/>
              </a:solidFill>
              <a:latin typeface="Arial Black" pitchFamily="34" charset="0"/>
            </a:endParaRPr>
          </a:p>
        </p:txBody>
      </p:sp>
      <p:grpSp>
        <p:nvGrpSpPr>
          <p:cNvPr id="120850" name="Group 1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20851" name="Rectangle 19"/>
            <p:cNvSpPr>
              <a:spLocks noChangeArrowheads="1"/>
            </p:cNvSpPr>
            <p:nvPr/>
          </p:nvSpPr>
          <p:spPr bwMode="white">
            <a:xfrm>
              <a:off x="0" y="0"/>
              <a:ext cx="5760" cy="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20852" name="Rectangle 20"/>
            <p:cNvSpPr>
              <a:spLocks noChangeArrowheads="1"/>
            </p:cNvSpPr>
            <p:nvPr/>
          </p:nvSpPr>
          <p:spPr bwMode="white">
            <a:xfrm>
              <a:off x="0" y="4200"/>
              <a:ext cx="5760" cy="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20853" name="Rectangle 21"/>
            <p:cNvSpPr>
              <a:spLocks noChangeArrowheads="1"/>
            </p:cNvSpPr>
            <p:nvPr/>
          </p:nvSpPr>
          <p:spPr bwMode="white">
            <a:xfrm rot="-5400000">
              <a:off x="-2100" y="2100"/>
              <a:ext cx="4320" cy="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20854" name="Rectangle 22"/>
            <p:cNvSpPr>
              <a:spLocks noChangeArrowheads="1"/>
            </p:cNvSpPr>
            <p:nvPr/>
          </p:nvSpPr>
          <p:spPr bwMode="white">
            <a:xfrm rot="-5400000">
              <a:off x="3540" y="2100"/>
              <a:ext cx="4320" cy="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3875088"/>
            <a:ext cx="9144000" cy="2119312"/>
          </a:xfrm>
          <a:prstGeom prst="rect">
            <a:avLst/>
          </a:prstGeom>
          <a:solidFill>
            <a:srgbClr val="0065A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AU"/>
          </a:p>
        </p:txBody>
      </p:sp>
      <p:sp>
        <p:nvSpPr>
          <p:cNvPr id="26636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515937" y="4141076"/>
            <a:ext cx="8112125" cy="504825"/>
          </a:xfrm>
        </p:spPr>
        <p:txBody>
          <a:bodyPr/>
          <a:lstStyle/>
          <a:p>
            <a:r>
              <a:rPr lang="en-AU" sz="3200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Challenges</a:t>
            </a:r>
            <a:endParaRPr lang="en-AU" sz="32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6637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515937" y="4726781"/>
            <a:ext cx="8112125" cy="415925"/>
          </a:xfrm>
        </p:spPr>
        <p:txBody>
          <a:bodyPr/>
          <a:lstStyle/>
          <a:p>
            <a:r>
              <a:rPr lang="en-AU" sz="3200" dirty="0" smtClean="0"/>
              <a:t>How they shaped the project</a:t>
            </a:r>
            <a:endParaRPr lang="en-AU" sz="3200" dirty="0"/>
          </a:p>
        </p:txBody>
      </p:sp>
    </p:spTree>
    <p:extLst>
      <p:ext uri="{BB962C8B-B14F-4D97-AF65-F5344CB8AC3E}">
        <p14:creationId xmlns:p14="http://schemas.microsoft.com/office/powerpoint/2010/main" val="9774985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sz="3200" dirty="0" smtClean="0">
                <a:latin typeface="Arial Rounded MT Bold" panose="020F0704030504030204" pitchFamily="34" charset="0"/>
              </a:rPr>
              <a:t>Key Challenges</a:t>
            </a:r>
            <a:endParaRPr lang="en-AU" sz="3200" dirty="0">
              <a:latin typeface="Arial Rounded MT Bold" panose="020F0704030504030204" pitchFamily="34" charset="0"/>
            </a:endParaRPr>
          </a:p>
        </p:txBody>
      </p:sp>
      <p:sp>
        <p:nvSpPr>
          <p:cNvPr id="191497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455613" y="4020207"/>
            <a:ext cx="2713256" cy="1856718"/>
          </a:xfrm>
        </p:spPr>
        <p:txBody>
          <a:bodyPr/>
          <a:lstStyle/>
          <a:p>
            <a:r>
              <a:rPr lang="en-AU" sz="2400" dirty="0" smtClean="0"/>
              <a:t>Story of the Options reassessment</a:t>
            </a:r>
            <a:endParaRPr lang="en-AU" sz="2400" dirty="0"/>
          </a:p>
        </p:txBody>
      </p:sp>
      <p:sp>
        <p:nvSpPr>
          <p:cNvPr id="2" name="Right Arrow 1"/>
          <p:cNvSpPr/>
          <p:nvPr/>
        </p:nvSpPr>
        <p:spPr>
          <a:xfrm>
            <a:off x="567558" y="1466189"/>
            <a:ext cx="2601311" cy="2191407"/>
          </a:xfrm>
          <a:prstGeom prst="rightArrow">
            <a:avLst/>
          </a:prstGeom>
          <a:solidFill>
            <a:srgbClr val="749F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dirty="0" smtClean="0"/>
              <a:t>Options</a:t>
            </a:r>
            <a:endParaRPr lang="en-NZ" sz="2400" dirty="0"/>
          </a:p>
        </p:txBody>
      </p:sp>
      <p:sp>
        <p:nvSpPr>
          <p:cNvPr id="5" name="Right Arrow 4"/>
          <p:cNvSpPr/>
          <p:nvPr/>
        </p:nvSpPr>
        <p:spPr>
          <a:xfrm>
            <a:off x="3321269" y="1466192"/>
            <a:ext cx="2601311" cy="2191407"/>
          </a:xfrm>
          <a:prstGeom prst="rightArrow">
            <a:avLst/>
          </a:prstGeom>
          <a:solidFill>
            <a:srgbClr val="2C7F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dirty="0" smtClean="0"/>
              <a:t>Tender /</a:t>
            </a:r>
          </a:p>
          <a:p>
            <a:pPr algn="ctr"/>
            <a:r>
              <a:rPr lang="en-AU" sz="2400" dirty="0" smtClean="0"/>
              <a:t>Planning</a:t>
            </a:r>
            <a:endParaRPr lang="en-NZ" sz="2400" dirty="0"/>
          </a:p>
        </p:txBody>
      </p:sp>
      <p:sp>
        <p:nvSpPr>
          <p:cNvPr id="6" name="Right Arrow 5"/>
          <p:cNvSpPr/>
          <p:nvPr/>
        </p:nvSpPr>
        <p:spPr>
          <a:xfrm>
            <a:off x="6064470" y="1466190"/>
            <a:ext cx="2601311" cy="2191407"/>
          </a:xfrm>
          <a:prstGeom prst="rightArrow">
            <a:avLst/>
          </a:prstGeom>
          <a:solidFill>
            <a:srgbClr val="0065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dirty="0" smtClean="0"/>
              <a:t>Construction</a:t>
            </a:r>
            <a:endParaRPr lang="en-NZ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3360682" y="4047593"/>
            <a:ext cx="22544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/>
              <a:t>Story of the Canada St Bridge</a:t>
            </a:r>
            <a:endParaRPr lang="en-NZ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6064470" y="4047593"/>
            <a:ext cx="21966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/>
              <a:t>Story of the Offramp</a:t>
            </a:r>
          </a:p>
          <a:p>
            <a:endParaRPr lang="en-NZ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3231933" y="1198179"/>
            <a:ext cx="0" cy="4049743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969957" y="1208685"/>
            <a:ext cx="0" cy="4049743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35466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ChangeArrowheads="1"/>
          </p:cNvSpPr>
          <p:nvPr/>
        </p:nvSpPr>
        <p:spPr bwMode="auto">
          <a:xfrm>
            <a:off x="6122988" y="2019300"/>
            <a:ext cx="2466975" cy="4149725"/>
          </a:xfrm>
          <a:prstGeom prst="rect">
            <a:avLst/>
          </a:prstGeom>
          <a:solidFill>
            <a:srgbClr val="D5E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AU"/>
              <a:t>Image </a:t>
            </a:r>
            <a:br>
              <a:rPr lang="en-AU"/>
            </a:br>
            <a:r>
              <a:rPr lang="en-AU"/>
              <a:t>placeholder</a:t>
            </a:r>
          </a:p>
          <a:p>
            <a:pPr algn="ctr"/>
            <a:endParaRPr lang="en-AU"/>
          </a:p>
        </p:txBody>
      </p:sp>
      <p:sp>
        <p:nvSpPr>
          <p:cNvPr id="25395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sz="3200" dirty="0" smtClean="0">
                <a:latin typeface="Arial Rounded MT Bold" panose="020F0704030504030204" pitchFamily="34" charset="0"/>
              </a:rPr>
              <a:t>Original Option</a:t>
            </a:r>
            <a:endParaRPr lang="en-AU" sz="3200" dirty="0">
              <a:latin typeface="Arial Rounded MT Bold" panose="020F0704030504030204" pitchFamily="34" charset="0"/>
            </a:endParaRPr>
          </a:p>
        </p:txBody>
      </p:sp>
      <p:sp>
        <p:nvSpPr>
          <p:cNvPr id="25395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72966" y="1219199"/>
            <a:ext cx="5538896" cy="5018090"/>
          </a:xfrm>
        </p:spPr>
        <p:txBody>
          <a:bodyPr/>
          <a:lstStyle/>
          <a:p>
            <a:r>
              <a:rPr lang="en-AU" sz="2400" dirty="0" smtClean="0"/>
              <a:t>Key Points: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 smtClean="0"/>
              <a:t>South 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 smtClean="0"/>
              <a:t>Truss Bridge</a:t>
            </a:r>
          </a:p>
          <a:p>
            <a:endParaRPr lang="en-AU" dirty="0"/>
          </a:p>
          <a:p>
            <a:r>
              <a:rPr lang="en-AU" sz="2400" dirty="0" smtClean="0"/>
              <a:t>Issue: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 smtClean="0"/>
              <a:t>Alignment - Safety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 smtClean="0"/>
              <a:t>Gradients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 err="1" smtClean="0"/>
              <a:t>CPTED</a:t>
            </a:r>
            <a:r>
              <a:rPr lang="en-AU" sz="2400" dirty="0" smtClean="0"/>
              <a:t> – Safety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 smtClean="0"/>
              <a:t>Programme</a:t>
            </a:r>
          </a:p>
          <a:p>
            <a:endParaRPr lang="en-AU" dirty="0"/>
          </a:p>
        </p:txBody>
      </p:sp>
      <p:pic>
        <p:nvPicPr>
          <p:cNvPr id="268290" name="Picture 2" descr="C:\Users\scummins\Documents\IPENZ Presentation Material\Option5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7547"/>
          <a:stretch/>
        </p:blipFill>
        <p:spPr bwMode="auto">
          <a:xfrm>
            <a:off x="3641835" y="1219197"/>
            <a:ext cx="5502166" cy="494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3780430" y="3326524"/>
            <a:ext cx="1064525" cy="556264"/>
          </a:xfrm>
          <a:prstGeom prst="straightConnector1">
            <a:avLst/>
          </a:prstGeom>
          <a:ln w="635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8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042" y="4348719"/>
            <a:ext cx="3960758" cy="1696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 bwMode="auto">
          <a:xfrm>
            <a:off x="6779172" y="2004848"/>
            <a:ext cx="725214" cy="487417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  <a:extLst/>
        </p:spPr>
        <p:txBody>
          <a:bodyPr wrap="none" rtlCol="0" anchor="ctr"/>
          <a:lstStyle/>
          <a:p>
            <a:pPr algn="ctr"/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5413711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sz="3200" dirty="0" smtClean="0">
                <a:latin typeface="Arial Rounded MT Bold" panose="020F0704030504030204" pitchFamily="34" charset="0"/>
              </a:rPr>
              <a:t>New Option</a:t>
            </a:r>
            <a:endParaRPr lang="en-AU" sz="3200" dirty="0">
              <a:latin typeface="Arial Rounded MT Bold" panose="020F0704030504030204" pitchFamily="34" charset="0"/>
            </a:endParaRPr>
          </a:p>
        </p:txBody>
      </p:sp>
      <p:sp>
        <p:nvSpPr>
          <p:cNvPr id="25395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394137" y="1244481"/>
            <a:ext cx="2490951" cy="1498491"/>
          </a:xfrm>
        </p:spPr>
        <p:txBody>
          <a:bodyPr/>
          <a:lstStyle/>
          <a:p>
            <a:r>
              <a:rPr lang="en-AU" sz="2400" dirty="0" smtClean="0"/>
              <a:t>Key Points: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 smtClean="0"/>
              <a:t>Canada 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 smtClean="0"/>
              <a:t>Disused land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400" dirty="0" smtClean="0"/>
          </a:p>
          <a:p>
            <a:endParaRPr lang="en-AU" dirty="0"/>
          </a:p>
        </p:txBody>
      </p:sp>
      <p:pic>
        <p:nvPicPr>
          <p:cNvPr id="269314" name="Picture 2" descr="N:\NZ\Auckland\Projects\51\32781\Technical\Scheme Report\Options\Option9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4" t="33927" r="45102" b="22838"/>
          <a:stretch/>
        </p:blipFill>
        <p:spPr bwMode="auto">
          <a:xfrm>
            <a:off x="0" y="2790268"/>
            <a:ext cx="9144000" cy="338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85088" y="1220608"/>
            <a:ext cx="34526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/>
              <a:t>Key Benefits: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 smtClean="0"/>
              <a:t>Alignment &amp; Gradient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 err="1" smtClean="0"/>
              <a:t>CPTED</a:t>
            </a:r>
            <a:endParaRPr lang="en-AU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 smtClean="0"/>
              <a:t>Programme</a:t>
            </a:r>
            <a:endParaRPr lang="en-NZ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747640" y="1220608"/>
            <a:ext cx="22229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/>
              <a:t>Issues: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 smtClean="0"/>
              <a:t>Engineer Complexity</a:t>
            </a:r>
            <a:endParaRPr lang="en-NZ" sz="2400" dirty="0"/>
          </a:p>
        </p:txBody>
      </p:sp>
    </p:spTree>
    <p:extLst>
      <p:ext uri="{BB962C8B-B14F-4D97-AF65-F5344CB8AC3E}">
        <p14:creationId xmlns:p14="http://schemas.microsoft.com/office/powerpoint/2010/main" val="15160866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sz="3200" dirty="0" smtClean="0">
                <a:latin typeface="Arial Rounded MT Bold" panose="020F0704030504030204" pitchFamily="34" charset="0"/>
              </a:rPr>
              <a:t>Key Challenges</a:t>
            </a:r>
            <a:endParaRPr lang="en-AU" sz="3200" dirty="0">
              <a:latin typeface="Arial Rounded MT Bold" panose="020F0704030504030204" pitchFamily="34" charset="0"/>
            </a:endParaRPr>
          </a:p>
        </p:txBody>
      </p:sp>
      <p:sp>
        <p:nvSpPr>
          <p:cNvPr id="191497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455613" y="4020207"/>
            <a:ext cx="2713256" cy="1856718"/>
          </a:xfrm>
        </p:spPr>
        <p:txBody>
          <a:bodyPr/>
          <a:lstStyle/>
          <a:p>
            <a:r>
              <a:rPr lang="en-AU" sz="2400" dirty="0" smtClean="0">
                <a:solidFill>
                  <a:srgbClr val="A7A9AC"/>
                </a:solidFill>
              </a:rPr>
              <a:t>Story of the Option reassessment</a:t>
            </a:r>
            <a:endParaRPr lang="en-AU" sz="2400" dirty="0">
              <a:solidFill>
                <a:srgbClr val="A7A9AC"/>
              </a:solidFill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567558" y="1466193"/>
            <a:ext cx="2601311" cy="2191407"/>
          </a:xfrm>
          <a:prstGeom prst="rightArrow">
            <a:avLst/>
          </a:prstGeom>
          <a:solidFill>
            <a:srgbClr val="A7A9AC"/>
          </a:solidFill>
          <a:ln>
            <a:solidFill>
              <a:srgbClr val="A7A9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dirty="0" smtClean="0"/>
              <a:t>Options</a:t>
            </a:r>
            <a:endParaRPr lang="en-NZ" sz="2400" dirty="0"/>
          </a:p>
        </p:txBody>
      </p:sp>
      <p:sp>
        <p:nvSpPr>
          <p:cNvPr id="5" name="Right Arrow 4"/>
          <p:cNvSpPr/>
          <p:nvPr/>
        </p:nvSpPr>
        <p:spPr>
          <a:xfrm>
            <a:off x="3321269" y="1466192"/>
            <a:ext cx="2601311" cy="2191407"/>
          </a:xfrm>
          <a:prstGeom prst="rightArrow">
            <a:avLst/>
          </a:prstGeom>
          <a:solidFill>
            <a:srgbClr val="2C7F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dirty="0" smtClean="0"/>
              <a:t>Tender /</a:t>
            </a:r>
          </a:p>
          <a:p>
            <a:pPr algn="ctr"/>
            <a:r>
              <a:rPr lang="en-AU" sz="2400" dirty="0" smtClean="0"/>
              <a:t>Planning</a:t>
            </a:r>
            <a:endParaRPr lang="en-NZ" sz="2400" dirty="0"/>
          </a:p>
        </p:txBody>
      </p:sp>
      <p:sp>
        <p:nvSpPr>
          <p:cNvPr id="6" name="Right Arrow 5"/>
          <p:cNvSpPr/>
          <p:nvPr/>
        </p:nvSpPr>
        <p:spPr>
          <a:xfrm>
            <a:off x="6064470" y="1466189"/>
            <a:ext cx="2601311" cy="2191407"/>
          </a:xfrm>
          <a:prstGeom prst="rightArrow">
            <a:avLst/>
          </a:prstGeom>
          <a:solidFill>
            <a:srgbClr val="A7A9AC"/>
          </a:solidFill>
          <a:ln>
            <a:solidFill>
              <a:srgbClr val="A7A9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dirty="0" smtClean="0"/>
              <a:t>Construction</a:t>
            </a:r>
            <a:endParaRPr lang="en-NZ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3360682" y="4047593"/>
            <a:ext cx="22544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/>
              <a:t>Story of the Canada St Bridge</a:t>
            </a:r>
            <a:endParaRPr lang="en-NZ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6064470" y="4047593"/>
            <a:ext cx="21966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>
                <a:solidFill>
                  <a:srgbClr val="A7A9AC"/>
                </a:solidFill>
              </a:rPr>
              <a:t>Story of the Offramp</a:t>
            </a:r>
          </a:p>
          <a:p>
            <a:endParaRPr lang="en-NZ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3231933" y="1198179"/>
            <a:ext cx="0" cy="4049743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969957" y="1208685"/>
            <a:ext cx="0" cy="4049743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65846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ChangeArrowheads="1"/>
          </p:cNvSpPr>
          <p:nvPr/>
        </p:nvSpPr>
        <p:spPr bwMode="auto">
          <a:xfrm>
            <a:off x="6122988" y="2019300"/>
            <a:ext cx="2466975" cy="4149725"/>
          </a:xfrm>
          <a:prstGeom prst="rect">
            <a:avLst/>
          </a:prstGeom>
          <a:solidFill>
            <a:srgbClr val="D5E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AU" dirty="0"/>
              <a:t>Image </a:t>
            </a:r>
            <a:br>
              <a:rPr lang="en-AU" dirty="0"/>
            </a:br>
            <a:r>
              <a:rPr lang="en-AU" dirty="0"/>
              <a:t>placeholder</a:t>
            </a:r>
          </a:p>
          <a:p>
            <a:pPr algn="ctr"/>
            <a:endParaRPr lang="en-AU" dirty="0"/>
          </a:p>
        </p:txBody>
      </p:sp>
      <p:sp>
        <p:nvSpPr>
          <p:cNvPr id="25395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sz="3200" dirty="0" smtClean="0">
                <a:latin typeface="Arial Rounded MT Bold" panose="020F0704030504030204" pitchFamily="34" charset="0"/>
              </a:rPr>
              <a:t>Why Steel? </a:t>
            </a:r>
            <a:endParaRPr lang="en-AU" sz="3200" dirty="0">
              <a:latin typeface="Arial Rounded MT Bold" panose="020F0704030504030204" pitchFamily="34" charset="0"/>
            </a:endParaRPr>
          </a:p>
        </p:txBody>
      </p:sp>
      <p:sp>
        <p:nvSpPr>
          <p:cNvPr id="25395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55614" y="1594453"/>
            <a:ext cx="2822595" cy="4327525"/>
          </a:xfrm>
        </p:spPr>
        <p:txBody>
          <a:bodyPr/>
          <a:lstStyle/>
          <a:p>
            <a:r>
              <a:rPr lang="en-AU" sz="2400" dirty="0" smtClean="0"/>
              <a:t>Span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/>
              <a:t>L</a:t>
            </a:r>
            <a:r>
              <a:rPr lang="en-AU" sz="2400" dirty="0" smtClean="0"/>
              <a:t>ongest span was </a:t>
            </a:r>
            <a:r>
              <a:rPr lang="en-NZ" sz="2400" dirty="0" smtClean="0"/>
              <a:t>54m over SH1 (96 ton)</a:t>
            </a:r>
          </a:p>
          <a:p>
            <a:endParaRPr lang="en-AU" sz="2400" dirty="0" smtClean="0"/>
          </a:p>
          <a:p>
            <a:r>
              <a:rPr lang="en-AU" sz="2400" dirty="0" smtClean="0"/>
              <a:t>Minimise traffic disruption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 smtClean="0"/>
              <a:t>Lightweight, prefabricated offsite and lifted into place overnight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6" r="2050"/>
          <a:stretch/>
        </p:blipFill>
        <p:spPr bwMode="auto">
          <a:xfrm>
            <a:off x="3094074" y="1658135"/>
            <a:ext cx="6049927" cy="4559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05399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ChangeArrowheads="1"/>
          </p:cNvSpPr>
          <p:nvPr/>
        </p:nvSpPr>
        <p:spPr bwMode="auto">
          <a:xfrm>
            <a:off x="6122988" y="2019300"/>
            <a:ext cx="2466975" cy="4149725"/>
          </a:xfrm>
          <a:prstGeom prst="rect">
            <a:avLst/>
          </a:prstGeom>
          <a:solidFill>
            <a:srgbClr val="D5E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AU" dirty="0"/>
              <a:t>Image </a:t>
            </a:r>
            <a:br>
              <a:rPr lang="en-AU" dirty="0"/>
            </a:br>
            <a:r>
              <a:rPr lang="en-AU" dirty="0"/>
              <a:t>placeholder</a:t>
            </a:r>
          </a:p>
          <a:p>
            <a:pPr algn="ctr"/>
            <a:endParaRPr lang="en-AU" dirty="0"/>
          </a:p>
        </p:txBody>
      </p:sp>
      <p:sp>
        <p:nvSpPr>
          <p:cNvPr id="25395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sz="3200" dirty="0" smtClean="0">
                <a:latin typeface="Arial Rounded MT Bold" panose="020F0704030504030204" pitchFamily="34" charset="0"/>
              </a:rPr>
              <a:t>Why a triangular shape? </a:t>
            </a:r>
            <a:endParaRPr lang="en-AU" sz="3200" dirty="0">
              <a:latin typeface="Arial Rounded MT Bold" panose="020F0704030504030204" pitchFamily="34" charset="0"/>
            </a:endParaRPr>
          </a:p>
        </p:txBody>
      </p:sp>
      <p:sp>
        <p:nvSpPr>
          <p:cNvPr id="25395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55614" y="1594453"/>
            <a:ext cx="2792553" cy="4327525"/>
          </a:xfrm>
        </p:spPr>
        <p:txBody>
          <a:bodyPr/>
          <a:lstStyle/>
          <a:p>
            <a:r>
              <a:rPr lang="en-AU" sz="2400" dirty="0" smtClean="0"/>
              <a:t>This gives the steel torsional strength required due the alignment – curves</a:t>
            </a:r>
          </a:p>
          <a:p>
            <a:endParaRPr lang="en-AU" sz="2400" dirty="0"/>
          </a:p>
          <a:p>
            <a:r>
              <a:rPr lang="en-AU" sz="2400" dirty="0" smtClean="0"/>
              <a:t>Architect used this form to design an elegant structure</a:t>
            </a:r>
            <a:endParaRPr lang="en-NZ" sz="2400" dirty="0" smtClean="0"/>
          </a:p>
          <a:p>
            <a:endParaRPr lang="en-AU" sz="2400" dirty="0" smtClean="0"/>
          </a:p>
          <a:p>
            <a:endParaRPr lang="en-AU" sz="2400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6" t="5092" r="11100" b="10762"/>
          <a:stretch/>
        </p:blipFill>
        <p:spPr bwMode="auto">
          <a:xfrm>
            <a:off x="3138984" y="1661127"/>
            <a:ext cx="6005015" cy="461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72968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4" name="Rectangle 6"/>
          <p:cNvSpPr>
            <a:spLocks noChangeArrowheads="1"/>
          </p:cNvSpPr>
          <p:nvPr/>
        </p:nvSpPr>
        <p:spPr bwMode="ltGray">
          <a:xfrm>
            <a:off x="0" y="583209"/>
            <a:ext cx="9144000" cy="2119313"/>
          </a:xfrm>
          <a:prstGeom prst="rect">
            <a:avLst/>
          </a:prstGeom>
          <a:solidFill>
            <a:srgbClr val="0065A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22547" name="Rectangle 19"/>
          <p:cNvSpPr>
            <a:spLocks noGrp="1" noChangeArrowheads="1"/>
          </p:cNvSpPr>
          <p:nvPr>
            <p:ph type="ctrTitle"/>
          </p:nvPr>
        </p:nvSpPr>
        <p:spPr bwMode="white"/>
        <p:txBody>
          <a:bodyPr/>
          <a:lstStyle/>
          <a:p>
            <a:r>
              <a:rPr lang="en-AU" dirty="0" smtClean="0"/>
              <a:t>What Were the </a:t>
            </a:r>
            <a:endParaRPr lang="en-AU" dirty="0">
              <a:latin typeface="Arial" charset="0"/>
            </a:endParaRPr>
          </a:p>
        </p:txBody>
      </p:sp>
      <p:sp>
        <p:nvSpPr>
          <p:cNvPr id="22548" name="Rectangle 20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442211" y="1256773"/>
            <a:ext cx="8112125" cy="415925"/>
          </a:xfrm>
        </p:spPr>
        <p:txBody>
          <a:bodyPr/>
          <a:lstStyle/>
          <a:p>
            <a:r>
              <a:rPr lang="en-AU" sz="3200" dirty="0" smtClean="0">
                <a:latin typeface="Arial Rounded MT Bold" panose="020F0704030504030204" pitchFamily="34" charset="0"/>
              </a:rPr>
              <a:t>What is the purpose of my talk? </a:t>
            </a:r>
            <a:endParaRPr lang="en-AU" sz="3200" dirty="0">
              <a:latin typeface="Arial Rounded MT Bold" panose="020F07040305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5642" y="3899187"/>
            <a:ext cx="81227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 smtClean="0"/>
              <a:t>What were the challenges we faced, how we adapted, and how the project evolved </a:t>
            </a:r>
          </a:p>
        </p:txBody>
      </p:sp>
    </p:spTree>
    <p:extLst>
      <p:ext uri="{BB962C8B-B14F-4D97-AF65-F5344CB8AC3E}">
        <p14:creationId xmlns:p14="http://schemas.microsoft.com/office/powerpoint/2010/main" val="21109976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ChangeArrowheads="1"/>
          </p:cNvSpPr>
          <p:nvPr/>
        </p:nvSpPr>
        <p:spPr bwMode="auto">
          <a:xfrm>
            <a:off x="6122988" y="2019300"/>
            <a:ext cx="2466975" cy="4149725"/>
          </a:xfrm>
          <a:prstGeom prst="rect">
            <a:avLst/>
          </a:prstGeom>
          <a:solidFill>
            <a:srgbClr val="D5E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AU" dirty="0"/>
              <a:t>Image </a:t>
            </a:r>
            <a:br>
              <a:rPr lang="en-AU" dirty="0"/>
            </a:br>
            <a:r>
              <a:rPr lang="en-AU" dirty="0"/>
              <a:t>placeholder</a:t>
            </a:r>
          </a:p>
          <a:p>
            <a:pPr algn="ctr"/>
            <a:endParaRPr lang="en-AU" dirty="0"/>
          </a:p>
        </p:txBody>
      </p:sp>
      <p:sp>
        <p:nvSpPr>
          <p:cNvPr id="25395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sz="3200" dirty="0" smtClean="0">
                <a:latin typeface="Arial Rounded MT Bold" panose="020F0704030504030204" pitchFamily="34" charset="0"/>
              </a:rPr>
              <a:t>Why all the curves? </a:t>
            </a:r>
            <a:endParaRPr lang="en-AU" sz="3200" dirty="0">
              <a:latin typeface="Arial Rounded MT Bold" panose="020F0704030504030204" pitchFamily="34" charset="0"/>
            </a:endParaRPr>
          </a:p>
        </p:txBody>
      </p:sp>
      <p:sp>
        <p:nvSpPr>
          <p:cNvPr id="25395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55614" y="1594453"/>
            <a:ext cx="3393055" cy="4327525"/>
          </a:xfrm>
        </p:spPr>
        <p:txBody>
          <a:bodyPr/>
          <a:lstStyle/>
          <a:p>
            <a:r>
              <a:rPr lang="en-AU" sz="2400" dirty="0" err="1"/>
              <a:t>AUSTROADS</a:t>
            </a:r>
            <a:r>
              <a:rPr lang="en-AU" sz="2400" dirty="0"/>
              <a:t> Cycleway </a:t>
            </a:r>
            <a:r>
              <a:rPr lang="en-AU" sz="2400" dirty="0" smtClean="0"/>
              <a:t>Guidelines as </a:t>
            </a:r>
            <a:r>
              <a:rPr lang="en-AU" sz="2400" dirty="0"/>
              <a:t>adopted on Grafton Gully Cycleway </a:t>
            </a:r>
          </a:p>
          <a:p>
            <a:endParaRPr lang="en-AU" sz="2400" dirty="0" smtClean="0"/>
          </a:p>
          <a:p>
            <a:r>
              <a:rPr lang="en-AU" sz="2400" dirty="0"/>
              <a:t>Min Radius </a:t>
            </a:r>
            <a:r>
              <a:rPr lang="en-AU" sz="2400" dirty="0" err="1" smtClean="0"/>
              <a:t>24m</a:t>
            </a:r>
            <a:r>
              <a:rPr lang="en-AU" sz="2400" dirty="0"/>
              <a:t/>
            </a:r>
            <a:br>
              <a:rPr lang="en-AU" sz="2400" dirty="0"/>
            </a:br>
            <a:r>
              <a:rPr lang="en-AU" sz="2400" dirty="0" smtClean="0"/>
              <a:t>Width </a:t>
            </a:r>
            <a:r>
              <a:rPr lang="en-AU" sz="2400" dirty="0"/>
              <a:t>	</a:t>
            </a:r>
            <a:r>
              <a:rPr lang="en-AU" sz="2400" dirty="0" err="1"/>
              <a:t>3.5m</a:t>
            </a:r>
            <a:r>
              <a:rPr lang="en-AU" sz="2400" dirty="0"/>
              <a:t/>
            </a:r>
            <a:br>
              <a:rPr lang="en-AU" sz="2400" dirty="0"/>
            </a:br>
            <a:r>
              <a:rPr lang="en-AU" sz="2400" dirty="0" smtClean="0"/>
              <a:t>Camber 2%</a:t>
            </a:r>
            <a:br>
              <a:rPr lang="en-AU" sz="2400" dirty="0" smtClean="0"/>
            </a:br>
            <a:r>
              <a:rPr lang="en-AU" sz="2400" dirty="0" smtClean="0"/>
              <a:t>Max </a:t>
            </a:r>
            <a:r>
              <a:rPr lang="en-AU" sz="2400" dirty="0"/>
              <a:t>Gradient  4.4% </a:t>
            </a:r>
            <a:br>
              <a:rPr lang="en-AU" sz="2400" dirty="0"/>
            </a:br>
            <a:r>
              <a:rPr lang="en-AU" sz="2400" dirty="0" smtClean="0"/>
              <a:t>Barrier </a:t>
            </a:r>
            <a:r>
              <a:rPr lang="en-AU" sz="2400" dirty="0" err="1"/>
              <a:t>1.4m</a:t>
            </a:r>
            <a:r>
              <a:rPr lang="en-AU" sz="2400" dirty="0"/>
              <a:t> </a:t>
            </a:r>
            <a:r>
              <a:rPr lang="en-AU" sz="2400" dirty="0" smtClean="0"/>
              <a:t>high</a:t>
            </a:r>
          </a:p>
          <a:p>
            <a:r>
              <a:rPr lang="en-AU" sz="2400" dirty="0"/>
              <a:t/>
            </a:r>
            <a:br>
              <a:rPr lang="en-AU" sz="2400" dirty="0"/>
            </a:br>
            <a:r>
              <a:rPr lang="en-AU" sz="2400" dirty="0"/>
              <a:t>			</a:t>
            </a:r>
          </a:p>
          <a:p>
            <a:r>
              <a:rPr lang="en-AU" sz="2400" dirty="0"/>
              <a:t>		</a:t>
            </a:r>
          </a:p>
        </p:txBody>
      </p:sp>
      <p:pic>
        <p:nvPicPr>
          <p:cNvPr id="6" name="Picture 2" descr="http://www.snapithd.com/image.php?x=cmduZWxzb25zdGN5Y2xld2F5LXdlYmNhbS0tMjAxNS0tRGVjZW1iZXItLTAyLS0wNTUyfHwxNTZmYzIwOWMxMTdjNzY1MmY1ZGQ5NmY0ZDkwYzUwNWI4MGJmNzY4"/>
          <p:cNvPicPr>
            <a:picLocks noChangeAspect="1" noChangeArrowheads="1"/>
          </p:cNvPicPr>
          <p:nvPr/>
        </p:nvPicPr>
        <p:blipFill rotWithShape="1">
          <a:blip r:embed="rId4" cstate="print"/>
          <a:srcRect l="17765"/>
          <a:stretch/>
        </p:blipFill>
        <p:spPr bwMode="auto">
          <a:xfrm>
            <a:off x="3643952" y="1258175"/>
            <a:ext cx="5496511" cy="50129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647162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sz="3200" dirty="0" smtClean="0">
                <a:latin typeface="Arial Rounded MT Bold" panose="020F0704030504030204" pitchFamily="34" charset="0"/>
              </a:rPr>
              <a:t>Why so long? </a:t>
            </a:r>
            <a:endParaRPr lang="en-AU" sz="3200" dirty="0">
              <a:latin typeface="Arial Rounded MT Bold" panose="020F0704030504030204" pitchFamily="34" charset="0"/>
            </a:endParaRPr>
          </a:p>
        </p:txBody>
      </p:sp>
      <p:sp>
        <p:nvSpPr>
          <p:cNvPr id="25395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55614" y="1173707"/>
            <a:ext cx="8306249" cy="173267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 smtClean="0"/>
              <a:t>Reason why it’s a planning/tender challenge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 smtClean="0"/>
              <a:t>Overland </a:t>
            </a:r>
            <a:r>
              <a:rPr lang="en-AU" sz="2400" dirty="0" err="1" smtClean="0"/>
              <a:t>flowpath</a:t>
            </a:r>
            <a:r>
              <a:rPr lang="en-AU" sz="2400" dirty="0" smtClean="0"/>
              <a:t> – programme implications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 smtClean="0"/>
              <a:t>Source steel grade (330 tons)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 smtClean="0"/>
              <a:t>Prequalifying Contractor and steel prefabricator (PFS)</a:t>
            </a:r>
            <a:endParaRPr lang="en-NZ" sz="2400" dirty="0" smtClean="0"/>
          </a:p>
          <a:p>
            <a:endParaRPr lang="en-AU" sz="2400" dirty="0" smtClean="0"/>
          </a:p>
        </p:txBody>
      </p:sp>
      <p:pic>
        <p:nvPicPr>
          <p:cNvPr id="271362" name="Picture 2" descr="IMG_849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06382"/>
            <a:ext cx="9176004" cy="3250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40337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sz="3200" dirty="0" smtClean="0">
                <a:latin typeface="Arial Rounded MT Bold" panose="020F0704030504030204" pitchFamily="34" charset="0"/>
              </a:rPr>
              <a:t>Key Challenges</a:t>
            </a:r>
            <a:endParaRPr lang="en-AU" sz="3200" dirty="0">
              <a:latin typeface="Arial Rounded MT Bold" panose="020F0704030504030204" pitchFamily="34" charset="0"/>
            </a:endParaRPr>
          </a:p>
        </p:txBody>
      </p:sp>
      <p:sp>
        <p:nvSpPr>
          <p:cNvPr id="191497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455613" y="4020207"/>
            <a:ext cx="2713256" cy="1856718"/>
          </a:xfrm>
        </p:spPr>
        <p:txBody>
          <a:bodyPr/>
          <a:lstStyle/>
          <a:p>
            <a:r>
              <a:rPr lang="en-AU" sz="2400" dirty="0" smtClean="0">
                <a:solidFill>
                  <a:srgbClr val="A7A9AC"/>
                </a:solidFill>
              </a:rPr>
              <a:t>Story of the Option reassessment</a:t>
            </a:r>
            <a:endParaRPr lang="en-AU" sz="2400" dirty="0">
              <a:solidFill>
                <a:srgbClr val="A7A9AC"/>
              </a:solidFill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567558" y="1466193"/>
            <a:ext cx="2601311" cy="2191407"/>
          </a:xfrm>
          <a:prstGeom prst="rightArrow">
            <a:avLst/>
          </a:prstGeom>
          <a:solidFill>
            <a:srgbClr val="A7A9AC"/>
          </a:solidFill>
          <a:ln>
            <a:solidFill>
              <a:srgbClr val="A7A9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dirty="0" smtClean="0"/>
              <a:t>Options</a:t>
            </a:r>
            <a:endParaRPr lang="en-NZ" sz="2400" dirty="0"/>
          </a:p>
        </p:txBody>
      </p:sp>
      <p:sp>
        <p:nvSpPr>
          <p:cNvPr id="5" name="Right Arrow 4"/>
          <p:cNvSpPr/>
          <p:nvPr/>
        </p:nvSpPr>
        <p:spPr>
          <a:xfrm>
            <a:off x="3321269" y="1466192"/>
            <a:ext cx="2601311" cy="2191407"/>
          </a:xfrm>
          <a:prstGeom prst="rightArrow">
            <a:avLst/>
          </a:prstGeom>
          <a:solidFill>
            <a:srgbClr val="A7A9AC"/>
          </a:solidFill>
          <a:ln>
            <a:solidFill>
              <a:srgbClr val="A7A9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dirty="0" smtClean="0"/>
              <a:t>Tender /</a:t>
            </a:r>
          </a:p>
          <a:p>
            <a:pPr algn="ctr"/>
            <a:r>
              <a:rPr lang="en-AU" sz="2400" dirty="0" smtClean="0"/>
              <a:t>Planning</a:t>
            </a:r>
            <a:endParaRPr lang="en-NZ" sz="2400" dirty="0"/>
          </a:p>
        </p:txBody>
      </p:sp>
      <p:sp>
        <p:nvSpPr>
          <p:cNvPr id="6" name="Right Arrow 5"/>
          <p:cNvSpPr/>
          <p:nvPr/>
        </p:nvSpPr>
        <p:spPr>
          <a:xfrm>
            <a:off x="6064470" y="1466190"/>
            <a:ext cx="2601311" cy="2191407"/>
          </a:xfrm>
          <a:prstGeom prst="rightArrow">
            <a:avLst/>
          </a:prstGeom>
          <a:solidFill>
            <a:srgbClr val="0065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dirty="0" smtClean="0"/>
              <a:t>Construction</a:t>
            </a:r>
            <a:endParaRPr lang="en-NZ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3360682" y="4047593"/>
            <a:ext cx="22544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>
                <a:solidFill>
                  <a:srgbClr val="A7A9AC"/>
                </a:solidFill>
              </a:rPr>
              <a:t>Story of the Canada St Bridge</a:t>
            </a:r>
            <a:endParaRPr lang="en-NZ" sz="2400" dirty="0">
              <a:solidFill>
                <a:srgbClr val="A7A9AC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64470" y="4047593"/>
            <a:ext cx="21966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/>
              <a:t>Story of the Offramp</a:t>
            </a:r>
          </a:p>
          <a:p>
            <a:endParaRPr lang="en-NZ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3231933" y="1198179"/>
            <a:ext cx="0" cy="4049743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969957" y="1208685"/>
            <a:ext cx="0" cy="4049743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95175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sz="3200" dirty="0">
                <a:latin typeface="Arial Rounded MT Bold" panose="020F0704030504030204" pitchFamily="34" charset="0"/>
              </a:rPr>
              <a:t>The Offramp Screens… Take 2</a:t>
            </a:r>
            <a:endParaRPr lang="en-AU" sz="3200" dirty="0">
              <a:latin typeface="Arial" charset="0"/>
            </a:endParaRPr>
          </a:p>
        </p:txBody>
      </p:sp>
      <p:sp>
        <p:nvSpPr>
          <p:cNvPr id="119830" name="Rectangle 22"/>
          <p:cNvSpPr>
            <a:spLocks noChangeArrowheads="1"/>
          </p:cNvSpPr>
          <p:nvPr/>
        </p:nvSpPr>
        <p:spPr bwMode="auto">
          <a:xfrm>
            <a:off x="5970588" y="2025650"/>
            <a:ext cx="2619375" cy="4143375"/>
          </a:xfrm>
          <a:prstGeom prst="rect">
            <a:avLst/>
          </a:prstGeom>
          <a:solidFill>
            <a:srgbClr val="D5E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AU"/>
              <a:t>Image </a:t>
            </a:r>
            <a:br>
              <a:rPr lang="en-AU"/>
            </a:br>
            <a:r>
              <a:rPr lang="en-AU"/>
              <a:t>placeholder</a:t>
            </a:r>
          </a:p>
          <a:p>
            <a:pPr algn="ctr"/>
            <a:endParaRPr lang="en-AU"/>
          </a:p>
        </p:txBody>
      </p:sp>
      <p:sp>
        <p:nvSpPr>
          <p:cNvPr id="119833" name="Rectangle 25"/>
          <p:cNvSpPr>
            <a:spLocks noChangeArrowheads="1"/>
          </p:cNvSpPr>
          <p:nvPr/>
        </p:nvSpPr>
        <p:spPr bwMode="auto">
          <a:xfrm>
            <a:off x="3263900" y="2025650"/>
            <a:ext cx="2619375" cy="4143375"/>
          </a:xfrm>
          <a:prstGeom prst="rect">
            <a:avLst/>
          </a:prstGeom>
          <a:solidFill>
            <a:srgbClr val="D5E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AU"/>
              <a:t>Image </a:t>
            </a:r>
            <a:br>
              <a:rPr lang="en-AU"/>
            </a:br>
            <a:r>
              <a:rPr lang="en-AU"/>
              <a:t>placeholder</a:t>
            </a:r>
          </a:p>
          <a:p>
            <a:pPr algn="ctr"/>
            <a:endParaRPr lang="en-AU"/>
          </a:p>
        </p:txBody>
      </p:sp>
      <p:sp>
        <p:nvSpPr>
          <p:cNvPr id="119834" name="Rectangle 26"/>
          <p:cNvSpPr>
            <a:spLocks noChangeArrowheads="1"/>
          </p:cNvSpPr>
          <p:nvPr/>
        </p:nvSpPr>
        <p:spPr bwMode="auto">
          <a:xfrm>
            <a:off x="558800" y="2025650"/>
            <a:ext cx="2619375" cy="4143375"/>
          </a:xfrm>
          <a:prstGeom prst="rect">
            <a:avLst/>
          </a:prstGeom>
          <a:solidFill>
            <a:srgbClr val="D5E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AU"/>
              <a:t>Image </a:t>
            </a:r>
            <a:br>
              <a:rPr lang="en-AU"/>
            </a:br>
            <a:r>
              <a:rPr lang="en-AU"/>
              <a:t>placeholder</a:t>
            </a:r>
          </a:p>
          <a:p>
            <a:pPr algn="ctr"/>
            <a:endParaRPr lang="en-AU"/>
          </a:p>
        </p:txBody>
      </p:sp>
      <p:pic>
        <p:nvPicPr>
          <p:cNvPr id="273410" name="Picture 2" descr="IMG_437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901" y="2025648"/>
            <a:ext cx="5511329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N:\NZ\Auckland\Projects\51\32781\Technical\Design\03. Screens Sketches\Screen Shot 2014-11-03 at 1.47.58 pm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4" r="9924" b="3413"/>
          <a:stretch/>
        </p:blipFill>
        <p:spPr bwMode="auto">
          <a:xfrm>
            <a:off x="473075" y="2025650"/>
            <a:ext cx="2705100" cy="414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3075" y="1241946"/>
            <a:ext cx="27908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dirty="0" smtClean="0"/>
              <a:t>Original:</a:t>
            </a:r>
          </a:p>
          <a:p>
            <a:pPr algn="ctr"/>
            <a:r>
              <a:rPr lang="en-AU" sz="2400" dirty="0" smtClean="0"/>
              <a:t>Guardrail to Front</a:t>
            </a:r>
            <a:endParaRPr lang="en-NZ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370997" y="1241946"/>
            <a:ext cx="5218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dirty="0" smtClean="0"/>
              <a:t>New Design:</a:t>
            </a:r>
          </a:p>
          <a:p>
            <a:pPr algn="ctr"/>
            <a:r>
              <a:rPr lang="en-AU" sz="2400" dirty="0" smtClean="0"/>
              <a:t>Guardrail behind the Screen</a:t>
            </a:r>
            <a:endParaRPr lang="en-NZ" sz="2400" dirty="0"/>
          </a:p>
        </p:txBody>
      </p:sp>
    </p:spTree>
    <p:extLst>
      <p:ext uri="{BB962C8B-B14F-4D97-AF65-F5344CB8AC3E}">
        <p14:creationId xmlns:p14="http://schemas.microsoft.com/office/powerpoint/2010/main" val="17688364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sz="3200" dirty="0" smtClean="0">
                <a:latin typeface="Arial Rounded MT Bold" panose="020F0704030504030204" pitchFamily="34" charset="0"/>
              </a:rPr>
              <a:t>The quirks of old infrastructure</a:t>
            </a:r>
            <a:endParaRPr lang="en-AU" sz="3200" dirty="0">
              <a:latin typeface="Arial Rounded MT Bold" panose="020F0704030504030204" pitchFamily="34" charset="0"/>
            </a:endParaRPr>
          </a:p>
        </p:txBody>
      </p:sp>
      <p:pic>
        <p:nvPicPr>
          <p:cNvPr id="6" name="Picture 6" descr="C:\Users\scummins\Documents\IPENZ Presentation Material\IMG_090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6" t="6245"/>
          <a:stretch/>
        </p:blipFill>
        <p:spPr bwMode="auto">
          <a:xfrm>
            <a:off x="0" y="1955161"/>
            <a:ext cx="4705163" cy="416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scummins\Documents\IPENZ Presentation Material\IMG_584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69"/>
          <a:stretch/>
        </p:blipFill>
        <p:spPr bwMode="auto">
          <a:xfrm>
            <a:off x="4702403" y="1977777"/>
            <a:ext cx="4352544" cy="4139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640612" y="4849303"/>
            <a:ext cx="0" cy="1104900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/>
          <p:cNvSpPr/>
          <p:nvPr/>
        </p:nvSpPr>
        <p:spPr bwMode="auto">
          <a:xfrm>
            <a:off x="5438773" y="4047586"/>
            <a:ext cx="462295" cy="598842"/>
          </a:xfrm>
          <a:prstGeom prst="ellipse">
            <a:avLst/>
          </a:prstGeom>
          <a:noFill/>
          <a:ln w="38100">
            <a:solidFill>
              <a:schemeClr val="accent1">
                <a:shade val="95000"/>
                <a:satMod val="105000"/>
              </a:schemeClr>
            </a:solidFill>
          </a:ln>
          <a:effectLst/>
          <a:extLst/>
        </p:spPr>
        <p:txBody>
          <a:bodyPr wrap="none" rtlCol="0" anchor="ctr"/>
          <a:lstStyle/>
          <a:p>
            <a:pPr algn="ctr"/>
            <a:endParaRPr lang="en-NZ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4021211" y="4357004"/>
            <a:ext cx="333375" cy="19050"/>
          </a:xfrm>
          <a:prstGeom prst="straightConnector1">
            <a:avLst/>
          </a:prstGeom>
          <a:ln w="25400">
            <a:solidFill>
              <a:srgbClr val="92D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 bwMode="auto">
          <a:xfrm>
            <a:off x="8134348" y="3798152"/>
            <a:ext cx="542925" cy="475711"/>
          </a:xfrm>
          <a:prstGeom prst="ellipse">
            <a:avLst/>
          </a:prstGeom>
          <a:noFill/>
          <a:ln w="38100" algn="ctr">
            <a:solidFill>
              <a:srgbClr val="92D050"/>
            </a:solidFill>
            <a:miter lim="800000"/>
            <a:headEnd/>
            <a:tailEnd/>
          </a:ln>
          <a:effectLst/>
          <a:extLst/>
        </p:spPr>
        <p:txBody>
          <a:bodyPr wrap="none" rtlCol="0" anchor="ctr"/>
          <a:lstStyle/>
          <a:p>
            <a:pPr algn="ctr"/>
            <a:endParaRPr lang="en-NZ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485775" y="4086225"/>
            <a:ext cx="3421207" cy="188892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 bwMode="auto">
          <a:xfrm>
            <a:off x="5938147" y="2723371"/>
            <a:ext cx="875048" cy="881066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  <a:extLst/>
        </p:spPr>
        <p:txBody>
          <a:bodyPr wrap="none" rtlCol="0" anchor="ctr"/>
          <a:lstStyle/>
          <a:p>
            <a:pPr algn="ctr"/>
            <a:endParaRPr lang="en-NZ" dirty="0"/>
          </a:p>
        </p:txBody>
      </p:sp>
      <p:sp>
        <p:nvSpPr>
          <p:cNvPr id="18" name="TextBox 17"/>
          <p:cNvSpPr txBox="1"/>
          <p:nvPr/>
        </p:nvSpPr>
        <p:spPr>
          <a:xfrm>
            <a:off x="557211" y="3157472"/>
            <a:ext cx="121017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rgbClr val="FF0000"/>
                </a:solidFill>
              </a:rPr>
              <a:t>Uprights </a:t>
            </a:r>
          </a:p>
          <a:p>
            <a:r>
              <a:rPr lang="en-AU" dirty="0" smtClean="0">
                <a:solidFill>
                  <a:srgbClr val="FF0000"/>
                </a:solidFill>
              </a:rPr>
              <a:t>1.1 to 2.2m</a:t>
            </a:r>
            <a:endParaRPr lang="en-NZ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47632" y="5500182"/>
            <a:ext cx="150494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rgbClr val="0065A4"/>
                </a:solidFill>
              </a:rPr>
              <a:t>Height varies 490 to 575mm</a:t>
            </a:r>
            <a:endParaRPr lang="en-NZ" dirty="0">
              <a:solidFill>
                <a:srgbClr val="0065A4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09997" y="3213377"/>
            <a:ext cx="146208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rgbClr val="92D050"/>
                </a:solidFill>
              </a:rPr>
              <a:t>Bolts width 100 – 230mm</a:t>
            </a:r>
            <a:endParaRPr lang="en-NZ" dirty="0">
              <a:solidFill>
                <a:srgbClr val="92D050"/>
              </a:solidFill>
            </a:endParaRPr>
          </a:p>
        </p:txBody>
      </p:sp>
      <p:pic>
        <p:nvPicPr>
          <p:cNvPr id="25" name="Picture 3" descr="C:\Users\scummins\Documents\IPENZ Presentation Material\IMG_584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23" t="54396" r="23377" b="18922"/>
          <a:stretch/>
        </p:blipFill>
        <p:spPr bwMode="auto">
          <a:xfrm>
            <a:off x="7563905" y="5017459"/>
            <a:ext cx="1491042" cy="1086928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557211" y="1021278"/>
            <a:ext cx="85004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 smtClean="0"/>
              <a:t>Over 600 unevenly spaced guardrail posts, with uneven connections: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 smtClean="0"/>
              <a:t>18 standardised columns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 smtClean="0"/>
              <a:t>14 standardised panel widths e.g. Plexiglas</a:t>
            </a:r>
            <a:endParaRPr lang="en-NZ" sz="2000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080082" y="4375526"/>
            <a:ext cx="20471" cy="413781"/>
          </a:xfrm>
          <a:prstGeom prst="straightConnector1">
            <a:avLst/>
          </a:prstGeom>
          <a:ln w="25400">
            <a:solidFill>
              <a:srgbClr val="FFC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177951" y="5465175"/>
            <a:ext cx="110062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rgbClr val="FFC000"/>
                </a:solidFill>
              </a:rPr>
              <a:t>Width 230 or 240mm</a:t>
            </a:r>
            <a:endParaRPr lang="en-NZ" dirty="0">
              <a:solidFill>
                <a:srgbClr val="FFC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21765" y="5295898"/>
            <a:ext cx="1175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Base Plate</a:t>
            </a:r>
            <a:endParaRPr lang="en-N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7372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sz="3200" dirty="0" smtClean="0">
                <a:latin typeface="Arial Rounded MT Bold" panose="020F0704030504030204" pitchFamily="34" charset="0"/>
              </a:rPr>
              <a:t>Can we do more? Get Inspired</a:t>
            </a:r>
            <a:endParaRPr lang="en-AU" sz="3200" dirty="0">
              <a:latin typeface="Arial Rounded MT Bold" panose="020F0704030504030204" pitchFamily="34" charset="0"/>
            </a:endParaRPr>
          </a:p>
        </p:txBody>
      </p:sp>
      <p:sp>
        <p:nvSpPr>
          <p:cNvPr id="119830" name="Rectangle 22"/>
          <p:cNvSpPr>
            <a:spLocks noChangeArrowheads="1"/>
          </p:cNvSpPr>
          <p:nvPr/>
        </p:nvSpPr>
        <p:spPr bwMode="auto">
          <a:xfrm>
            <a:off x="5970588" y="2025650"/>
            <a:ext cx="2619375" cy="4143375"/>
          </a:xfrm>
          <a:prstGeom prst="rect">
            <a:avLst/>
          </a:prstGeom>
          <a:solidFill>
            <a:srgbClr val="D5E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AU"/>
              <a:t>Image </a:t>
            </a:r>
            <a:br>
              <a:rPr lang="en-AU"/>
            </a:br>
            <a:r>
              <a:rPr lang="en-AU"/>
              <a:t>placeholder</a:t>
            </a:r>
          </a:p>
          <a:p>
            <a:pPr algn="ctr"/>
            <a:endParaRPr lang="en-AU"/>
          </a:p>
        </p:txBody>
      </p:sp>
      <p:sp>
        <p:nvSpPr>
          <p:cNvPr id="119833" name="Rectangle 25"/>
          <p:cNvSpPr>
            <a:spLocks noChangeArrowheads="1"/>
          </p:cNvSpPr>
          <p:nvPr/>
        </p:nvSpPr>
        <p:spPr bwMode="auto">
          <a:xfrm>
            <a:off x="3263900" y="2025650"/>
            <a:ext cx="2619375" cy="4143375"/>
          </a:xfrm>
          <a:prstGeom prst="rect">
            <a:avLst/>
          </a:prstGeom>
          <a:solidFill>
            <a:srgbClr val="D5E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AU"/>
              <a:t>Image </a:t>
            </a:r>
            <a:br>
              <a:rPr lang="en-AU"/>
            </a:br>
            <a:r>
              <a:rPr lang="en-AU"/>
              <a:t>placeholder</a:t>
            </a:r>
          </a:p>
          <a:p>
            <a:pPr algn="ctr"/>
            <a:endParaRPr lang="en-AU"/>
          </a:p>
        </p:txBody>
      </p:sp>
      <p:sp>
        <p:nvSpPr>
          <p:cNvPr id="119834" name="Rectangle 26"/>
          <p:cNvSpPr>
            <a:spLocks noChangeArrowheads="1"/>
          </p:cNvSpPr>
          <p:nvPr/>
        </p:nvSpPr>
        <p:spPr bwMode="auto">
          <a:xfrm>
            <a:off x="558800" y="2025650"/>
            <a:ext cx="2619375" cy="4143375"/>
          </a:xfrm>
          <a:prstGeom prst="rect">
            <a:avLst/>
          </a:prstGeom>
          <a:solidFill>
            <a:srgbClr val="D5E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AU"/>
              <a:t>Image </a:t>
            </a:r>
            <a:br>
              <a:rPr lang="en-AU"/>
            </a:br>
            <a:r>
              <a:rPr lang="en-AU"/>
              <a:t>placeholder</a:t>
            </a:r>
          </a:p>
          <a:p>
            <a:pPr algn="ctr"/>
            <a:endParaRPr lang="en-AU"/>
          </a:p>
        </p:txBody>
      </p:sp>
      <p:pic>
        <p:nvPicPr>
          <p:cNvPr id="27545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74" t="1114" b="-1114"/>
          <a:stretch/>
        </p:blipFill>
        <p:spPr bwMode="auto">
          <a:xfrm>
            <a:off x="-1" y="1754186"/>
            <a:ext cx="3178175" cy="4612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545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900" y="1759098"/>
            <a:ext cx="2619376" cy="4730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5460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70"/>
          <a:stretch/>
        </p:blipFill>
        <p:spPr bwMode="auto">
          <a:xfrm>
            <a:off x="5970588" y="1754186"/>
            <a:ext cx="3173412" cy="4561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38630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20" name="Rectangle 4"/>
          <p:cNvSpPr>
            <a:spLocks noChangeArrowheads="1"/>
          </p:cNvSpPr>
          <p:nvPr/>
        </p:nvSpPr>
        <p:spPr bwMode="auto">
          <a:xfrm>
            <a:off x="-190500" y="381000"/>
            <a:ext cx="9515475" cy="5784850"/>
          </a:xfrm>
          <a:prstGeom prst="rect">
            <a:avLst/>
          </a:prstGeom>
          <a:solidFill>
            <a:srgbClr val="D5E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AU" dirty="0"/>
              <a:t>Image </a:t>
            </a:r>
            <a:br>
              <a:rPr lang="en-AU" dirty="0"/>
            </a:br>
            <a:r>
              <a:rPr lang="en-AU" dirty="0"/>
              <a:t>placeholder</a:t>
            </a:r>
          </a:p>
          <a:p>
            <a:pPr algn="ctr"/>
            <a:endParaRPr lang="en-AU" dirty="0"/>
          </a:p>
        </p:txBody>
      </p:sp>
      <p:pic>
        <p:nvPicPr>
          <p:cNvPr id="27648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9"/>
          <a:stretch/>
        </p:blipFill>
        <p:spPr bwMode="auto">
          <a:xfrm>
            <a:off x="-190500" y="191806"/>
            <a:ext cx="9692354" cy="6776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lowchart: Sequential Access Storage 1"/>
          <p:cNvSpPr/>
          <p:nvPr/>
        </p:nvSpPr>
        <p:spPr bwMode="auto">
          <a:xfrm>
            <a:off x="4261539" y="5528755"/>
            <a:ext cx="1135117" cy="914400"/>
          </a:xfrm>
          <a:prstGeom prst="flowChartMagneticTape">
            <a:avLst/>
          </a:prstGeom>
          <a:solidFill>
            <a:srgbClr val="B3C8E3"/>
          </a:solidFill>
          <a:ln>
            <a:noFill/>
          </a:ln>
          <a:effectLst/>
          <a:extLst/>
        </p:spPr>
        <p:txBody>
          <a:bodyPr wrap="none" rtlCol="0" anchor="ctr"/>
          <a:lstStyle/>
          <a:p>
            <a:pPr algn="ctr"/>
            <a:r>
              <a:rPr lang="en-AU" dirty="0" smtClean="0"/>
              <a:t>Resin</a:t>
            </a:r>
          </a:p>
          <a:p>
            <a:pPr algn="ctr"/>
            <a:r>
              <a:rPr lang="en-AU" dirty="0" smtClean="0"/>
              <a:t>Surfacing</a:t>
            </a:r>
            <a:endParaRPr lang="en-NZ" dirty="0"/>
          </a:p>
        </p:txBody>
      </p:sp>
      <p:sp>
        <p:nvSpPr>
          <p:cNvPr id="4" name="Line Callout 1 3"/>
          <p:cNvSpPr/>
          <p:nvPr/>
        </p:nvSpPr>
        <p:spPr bwMode="auto">
          <a:xfrm>
            <a:off x="6432329" y="696310"/>
            <a:ext cx="2288590" cy="1037897"/>
          </a:xfrm>
          <a:prstGeom prst="borderCallout1">
            <a:avLst>
              <a:gd name="adj1" fmla="val 48750"/>
              <a:gd name="adj2" fmla="val 363"/>
              <a:gd name="adj3" fmla="val 100348"/>
              <a:gd name="adj4" fmla="val -21214"/>
            </a:avLst>
          </a:prstGeom>
          <a:solidFill>
            <a:srgbClr val="B3C8E3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rtlCol="0" anchor="ctr"/>
          <a:lstStyle/>
          <a:p>
            <a:pPr algn="ctr"/>
            <a:r>
              <a:rPr lang="en-AU" dirty="0" smtClean="0"/>
              <a:t>Luminaire – Italy</a:t>
            </a:r>
          </a:p>
          <a:p>
            <a:pPr algn="ctr"/>
            <a:r>
              <a:rPr lang="en-AU" dirty="0" smtClean="0"/>
              <a:t>Light Controller – USA</a:t>
            </a:r>
          </a:p>
          <a:p>
            <a:pPr algn="ctr"/>
            <a:r>
              <a:rPr lang="en-AU" dirty="0" smtClean="0"/>
              <a:t>Sensor Camera – Corys</a:t>
            </a:r>
          </a:p>
          <a:p>
            <a:pPr algn="ctr"/>
            <a:r>
              <a:rPr lang="en-AU" dirty="0" smtClean="0"/>
              <a:t>CCTV – AMA</a:t>
            </a:r>
            <a:endParaRPr lang="en-NZ" dirty="0"/>
          </a:p>
        </p:txBody>
      </p:sp>
      <p:sp>
        <p:nvSpPr>
          <p:cNvPr id="6" name="Right Arrow 5"/>
          <p:cNvSpPr/>
          <p:nvPr/>
        </p:nvSpPr>
        <p:spPr bwMode="auto">
          <a:xfrm>
            <a:off x="3914697" y="381000"/>
            <a:ext cx="1481959" cy="630621"/>
          </a:xfrm>
          <a:prstGeom prst="rightArrow">
            <a:avLst/>
          </a:prstGeom>
          <a:solidFill>
            <a:srgbClr val="B3C8E3"/>
          </a:solidFill>
          <a:ln>
            <a:noFill/>
          </a:ln>
          <a:effectLst/>
          <a:extLst/>
        </p:spPr>
        <p:txBody>
          <a:bodyPr wrap="none" rtlCol="0" anchor="ctr"/>
          <a:lstStyle/>
          <a:p>
            <a:pPr algn="ctr"/>
            <a:r>
              <a:rPr lang="en-AU" dirty="0" smtClean="0"/>
              <a:t>City/Lighting</a:t>
            </a:r>
            <a:endParaRPr lang="en-NZ" dirty="0"/>
          </a:p>
        </p:txBody>
      </p:sp>
      <p:sp>
        <p:nvSpPr>
          <p:cNvPr id="10" name="Right Arrow 9"/>
          <p:cNvSpPr/>
          <p:nvPr/>
        </p:nvSpPr>
        <p:spPr bwMode="auto">
          <a:xfrm flipH="1">
            <a:off x="2254469" y="380998"/>
            <a:ext cx="1481959" cy="630621"/>
          </a:xfrm>
          <a:prstGeom prst="rightArrow">
            <a:avLst/>
          </a:prstGeom>
          <a:solidFill>
            <a:srgbClr val="B3C8E3"/>
          </a:solidFill>
          <a:ln>
            <a:noFill/>
          </a:ln>
          <a:effectLst/>
          <a:extLst/>
        </p:spPr>
        <p:txBody>
          <a:bodyPr wrap="none" rtlCol="0" anchor="ctr"/>
          <a:lstStyle/>
          <a:p>
            <a:pPr algn="ctr"/>
            <a:r>
              <a:rPr lang="en-AU" dirty="0" smtClean="0"/>
              <a:t>Harbour/View</a:t>
            </a:r>
            <a:endParaRPr lang="en-NZ" dirty="0"/>
          </a:p>
        </p:txBody>
      </p:sp>
      <p:sp>
        <p:nvSpPr>
          <p:cNvPr id="7" name="Rectangular Callout 6"/>
          <p:cNvSpPr/>
          <p:nvPr/>
        </p:nvSpPr>
        <p:spPr bwMode="auto">
          <a:xfrm>
            <a:off x="2742542" y="4044006"/>
            <a:ext cx="1078831" cy="1423391"/>
          </a:xfrm>
          <a:prstGeom prst="wedgeRectCallout">
            <a:avLst>
              <a:gd name="adj1" fmla="val -116014"/>
              <a:gd name="adj2" fmla="val 12439"/>
            </a:avLst>
          </a:prstGeom>
          <a:solidFill>
            <a:srgbClr val="B3C8E3"/>
          </a:solidFill>
          <a:ln>
            <a:noFill/>
          </a:ln>
          <a:effectLst/>
          <a:extLst/>
        </p:spPr>
        <p:txBody>
          <a:bodyPr wrap="none" rtlCol="0" anchor="ctr"/>
          <a:lstStyle/>
          <a:p>
            <a:pPr algn="ctr"/>
            <a:r>
              <a:rPr lang="en-AU" dirty="0" smtClean="0"/>
              <a:t>Posts and </a:t>
            </a:r>
          </a:p>
          <a:p>
            <a:pPr algn="ctr"/>
            <a:r>
              <a:rPr lang="en-AU" dirty="0" smtClean="0"/>
              <a:t>Perforated</a:t>
            </a:r>
          </a:p>
          <a:p>
            <a:pPr algn="ctr"/>
            <a:r>
              <a:rPr lang="en-AU" dirty="0" smtClean="0"/>
              <a:t>Screens – </a:t>
            </a:r>
          </a:p>
          <a:p>
            <a:pPr algn="ctr"/>
            <a:r>
              <a:rPr lang="en-AU" dirty="0" smtClean="0"/>
              <a:t>Culham’s,</a:t>
            </a:r>
          </a:p>
          <a:p>
            <a:pPr algn="ctr"/>
            <a:r>
              <a:rPr lang="en-AU" dirty="0" smtClean="0"/>
              <a:t>Whangarei</a:t>
            </a:r>
          </a:p>
        </p:txBody>
      </p:sp>
      <p:sp>
        <p:nvSpPr>
          <p:cNvPr id="13" name="Rectangular Callout 12"/>
          <p:cNvSpPr/>
          <p:nvPr/>
        </p:nvSpPr>
        <p:spPr bwMode="auto">
          <a:xfrm>
            <a:off x="2002573" y="1351125"/>
            <a:ext cx="1985749" cy="532263"/>
          </a:xfrm>
          <a:prstGeom prst="wedgeRectCallout">
            <a:avLst>
              <a:gd name="adj1" fmla="val -75463"/>
              <a:gd name="adj2" fmla="val 66285"/>
            </a:avLst>
          </a:prstGeom>
          <a:solidFill>
            <a:srgbClr val="B3C8E3"/>
          </a:solidFill>
          <a:ln>
            <a:noFill/>
          </a:ln>
          <a:effectLst/>
          <a:extLst/>
        </p:spPr>
        <p:txBody>
          <a:bodyPr wrap="none" rtlCol="0" anchor="ctr"/>
          <a:lstStyle/>
          <a:p>
            <a:pPr algn="ctr"/>
            <a:r>
              <a:rPr lang="en-AU" dirty="0" smtClean="0"/>
              <a:t>Plexiglas – Germany</a:t>
            </a:r>
          </a:p>
          <a:p>
            <a:pPr algn="ctr"/>
            <a:r>
              <a:rPr lang="en-AU" dirty="0" smtClean="0"/>
              <a:t>Graffiti Guard – Israel</a:t>
            </a:r>
            <a:endParaRPr lang="en-NZ" dirty="0"/>
          </a:p>
        </p:txBody>
      </p:sp>
      <p:sp>
        <p:nvSpPr>
          <p:cNvPr id="8" name="Rectangular Callout 7"/>
          <p:cNvSpPr/>
          <p:nvPr/>
        </p:nvSpPr>
        <p:spPr bwMode="auto">
          <a:xfrm>
            <a:off x="6312091" y="4967787"/>
            <a:ext cx="1653964" cy="862630"/>
          </a:xfrm>
          <a:prstGeom prst="wedgeRectCallout">
            <a:avLst>
              <a:gd name="adj1" fmla="val 69865"/>
              <a:gd name="adj2" fmla="val -61990"/>
            </a:avLst>
          </a:prstGeom>
          <a:solidFill>
            <a:srgbClr val="B3C8E3"/>
          </a:solidFill>
          <a:ln>
            <a:noFill/>
          </a:ln>
          <a:effectLst/>
          <a:extLst/>
        </p:spPr>
        <p:txBody>
          <a:bodyPr wrap="none" rtlCol="0" anchor="ctr"/>
          <a:lstStyle/>
          <a:p>
            <a:pPr algn="ctr"/>
            <a:r>
              <a:rPr lang="en-AU" dirty="0" smtClean="0"/>
              <a:t>Bespoke LED</a:t>
            </a:r>
          </a:p>
          <a:p>
            <a:pPr algn="ctr"/>
            <a:r>
              <a:rPr lang="en-AU" dirty="0" smtClean="0"/>
              <a:t>Units &amp; Trunking</a:t>
            </a:r>
            <a:r>
              <a:rPr lang="en-NZ" dirty="0"/>
              <a:t> </a:t>
            </a:r>
            <a:r>
              <a:rPr lang="en-NZ" dirty="0" smtClean="0"/>
              <a:t>- </a:t>
            </a:r>
          </a:p>
          <a:p>
            <a:pPr algn="ctr"/>
            <a:r>
              <a:rPr lang="en-AU" dirty="0" smtClean="0"/>
              <a:t>Corys Electrical</a:t>
            </a:r>
          </a:p>
        </p:txBody>
      </p:sp>
    </p:spTree>
    <p:extLst>
      <p:ext uri="{BB962C8B-B14F-4D97-AF65-F5344CB8AC3E}">
        <p14:creationId xmlns:p14="http://schemas.microsoft.com/office/powerpoint/2010/main" val="17457072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344300"/>
            <a:ext cx="8229600" cy="1143000"/>
          </a:xfrm>
        </p:spPr>
        <p:txBody>
          <a:bodyPr/>
          <a:lstStyle/>
          <a:p>
            <a:r>
              <a:rPr lang="en-AU" sz="3200" dirty="0" smtClean="0">
                <a:latin typeface="+mn-lt"/>
              </a:rPr>
              <a:t>“I </a:t>
            </a:r>
            <a:r>
              <a:rPr lang="en-AU" sz="3200" dirty="0">
                <a:latin typeface="+mn-lt"/>
              </a:rPr>
              <a:t>knew it was going to be  memorable, but I didn’t know that it had soul, that it had mana, that it had </a:t>
            </a:r>
            <a:r>
              <a:rPr lang="en-AU" sz="3200" dirty="0" smtClean="0">
                <a:latin typeface="+mn-lt"/>
              </a:rPr>
              <a:t>spirit..” Barbara Cuthbert, Bike </a:t>
            </a:r>
            <a:r>
              <a:rPr lang="en-AU" sz="3200" dirty="0" err="1" smtClean="0">
                <a:latin typeface="+mn-lt"/>
              </a:rPr>
              <a:t>Akl</a:t>
            </a:r>
            <a:r>
              <a:rPr lang="en-AU" sz="3200" dirty="0" smtClean="0">
                <a:latin typeface="+mn-lt"/>
              </a:rPr>
              <a:t>  </a:t>
            </a:r>
            <a:endParaRPr lang="en-AU" sz="3200" dirty="0">
              <a:latin typeface="+mn-lt"/>
            </a:endParaRPr>
          </a:p>
        </p:txBody>
      </p:sp>
      <p:pic>
        <p:nvPicPr>
          <p:cNvPr id="262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" t="10" r="2554" b="-10"/>
          <a:stretch/>
        </p:blipFill>
        <p:spPr bwMode="auto">
          <a:xfrm>
            <a:off x="3263900" y="1740649"/>
            <a:ext cx="2619375" cy="4127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214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2" t="411" r="19860" b="-411"/>
          <a:stretch/>
        </p:blipFill>
        <p:spPr bwMode="auto">
          <a:xfrm>
            <a:off x="558798" y="1752952"/>
            <a:ext cx="2619375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2148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"/>
          <a:stretch/>
        </p:blipFill>
        <p:spPr bwMode="auto">
          <a:xfrm>
            <a:off x="5958545" y="1740650"/>
            <a:ext cx="2730990" cy="4127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48156" y="5949544"/>
            <a:ext cx="7718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Artist </a:t>
            </a:r>
            <a:r>
              <a:rPr lang="en-AU" dirty="0"/>
              <a:t>Katz Maihi of </a:t>
            </a:r>
            <a:r>
              <a:rPr lang="en-AU" dirty="0" smtClean="0"/>
              <a:t>Toitu Design and </a:t>
            </a:r>
            <a:r>
              <a:rPr lang="en-AU" dirty="0"/>
              <a:t>Te Puia (the NZ Maori Arts and Crafts institute)</a:t>
            </a:r>
            <a:endParaRPr lang="en-NZ" dirty="0"/>
          </a:p>
        </p:txBody>
      </p:sp>
      <p:sp>
        <p:nvSpPr>
          <p:cNvPr id="3" name="TextBox 2"/>
          <p:cNvSpPr txBox="1"/>
          <p:nvPr/>
        </p:nvSpPr>
        <p:spPr>
          <a:xfrm>
            <a:off x="1537304" y="5379522"/>
            <a:ext cx="6623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>
                <a:solidFill>
                  <a:schemeClr val="bg1"/>
                </a:solidFill>
              </a:rPr>
              <a:t>Koru</a:t>
            </a:r>
            <a:endParaRPr lang="en-NZ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95007" y="5360666"/>
            <a:ext cx="13019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>
                <a:solidFill>
                  <a:schemeClr val="bg1"/>
                </a:solidFill>
              </a:rPr>
              <a:t>Marker Pou</a:t>
            </a:r>
            <a:endParaRPr lang="en-NZ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24356" y="5360666"/>
            <a:ext cx="11993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>
                <a:solidFill>
                  <a:schemeClr val="bg1"/>
                </a:solidFill>
              </a:rPr>
              <a:t>Art Panels</a:t>
            </a:r>
            <a:endParaRPr lang="en-NZ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1744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sz="3200" dirty="0" smtClean="0">
                <a:latin typeface="Arial Rounded MT Bold" panose="020F0704030504030204" pitchFamily="34" charset="0"/>
              </a:rPr>
              <a:t>This is what is all about</a:t>
            </a:r>
            <a:endParaRPr lang="en-AU" sz="3200" dirty="0">
              <a:latin typeface="Arial Rounded MT Bold" panose="020F0704030504030204" pitchFamily="34" charset="0"/>
            </a:endParaRPr>
          </a:p>
        </p:txBody>
      </p:sp>
      <p:pic>
        <p:nvPicPr>
          <p:cNvPr id="277507" name="Picture 3" descr="N:\NZ\Auckland\Projects\51\32781\Project Management\18 - Presentation and Comms\Photos\BikeAkl - TBlog - Family users  - 2016020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17086"/>
            <a:ext cx="4233840" cy="4241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7508" name="Picture 4" descr="N:\NZ\Auckland\Projects\51\32781\Project Management\18 - Presentation and Comms\Photos\Ourauckland.aucklandcouncil.govt.nz - Night time ped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81"/>
          <a:stretch/>
        </p:blipFill>
        <p:spPr bwMode="auto">
          <a:xfrm>
            <a:off x="4233840" y="1817086"/>
            <a:ext cx="4910160" cy="4241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13345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4" name="Rectangle 6"/>
          <p:cNvSpPr>
            <a:spLocks noChangeArrowheads="1"/>
          </p:cNvSpPr>
          <p:nvPr/>
        </p:nvSpPr>
        <p:spPr bwMode="ltGray">
          <a:xfrm>
            <a:off x="0" y="583209"/>
            <a:ext cx="9144000" cy="2119313"/>
          </a:xfrm>
          <a:prstGeom prst="rect">
            <a:avLst/>
          </a:prstGeom>
          <a:solidFill>
            <a:srgbClr val="0065A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22547" name="Rectangle 19"/>
          <p:cNvSpPr>
            <a:spLocks noGrp="1" noChangeArrowheads="1"/>
          </p:cNvSpPr>
          <p:nvPr>
            <p:ph type="ctrTitle"/>
          </p:nvPr>
        </p:nvSpPr>
        <p:spPr bwMode="white">
          <a:xfrm>
            <a:off x="515937" y="4645572"/>
            <a:ext cx="8112125" cy="504825"/>
          </a:xfrm>
        </p:spPr>
        <p:txBody>
          <a:bodyPr/>
          <a:lstStyle/>
          <a:p>
            <a:r>
              <a:rPr lang="en-AU" dirty="0" smtClean="0"/>
              <a:t>What Were the </a:t>
            </a:r>
            <a:endParaRPr lang="en-AU" dirty="0">
              <a:latin typeface="Arial" charset="0"/>
            </a:endParaRPr>
          </a:p>
        </p:txBody>
      </p:sp>
      <p:sp>
        <p:nvSpPr>
          <p:cNvPr id="22548" name="Rectangle 20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442211" y="1256773"/>
            <a:ext cx="8112125" cy="415925"/>
          </a:xfrm>
        </p:spPr>
        <p:txBody>
          <a:bodyPr/>
          <a:lstStyle/>
          <a:p>
            <a:r>
              <a:rPr lang="en-AU" sz="3200" dirty="0" smtClean="0">
                <a:latin typeface="Arial Rounded MT Bold" panose="020F0704030504030204" pitchFamily="34" charset="0"/>
              </a:rPr>
              <a:t>What is the purpose of my talk? </a:t>
            </a:r>
            <a:endParaRPr lang="en-AU" sz="3200" dirty="0">
              <a:latin typeface="Arial Rounded MT Bold" panose="020F07040305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5642" y="2821969"/>
            <a:ext cx="81227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 smtClean="0"/>
              <a:t>What were the challenges we faced, how we adapted, and how the project evolved </a:t>
            </a:r>
          </a:p>
        </p:txBody>
      </p:sp>
      <p:sp>
        <p:nvSpPr>
          <p:cNvPr id="6" name="Right Arrow 5"/>
          <p:cNvSpPr/>
          <p:nvPr/>
        </p:nvSpPr>
        <p:spPr>
          <a:xfrm>
            <a:off x="567558" y="3988749"/>
            <a:ext cx="2601311" cy="2191407"/>
          </a:xfrm>
          <a:prstGeom prst="rightArrow">
            <a:avLst/>
          </a:prstGeom>
          <a:solidFill>
            <a:srgbClr val="749F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dirty="0" smtClean="0"/>
              <a:t>Options</a:t>
            </a:r>
            <a:endParaRPr lang="en-NZ" sz="2400" dirty="0"/>
          </a:p>
        </p:txBody>
      </p:sp>
      <p:sp>
        <p:nvSpPr>
          <p:cNvPr id="7" name="Right Arrow 6"/>
          <p:cNvSpPr/>
          <p:nvPr/>
        </p:nvSpPr>
        <p:spPr>
          <a:xfrm>
            <a:off x="3321269" y="3988752"/>
            <a:ext cx="2601311" cy="2191407"/>
          </a:xfrm>
          <a:prstGeom prst="rightArrow">
            <a:avLst/>
          </a:prstGeom>
          <a:solidFill>
            <a:srgbClr val="2C7F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dirty="0" smtClean="0"/>
              <a:t>Tender /</a:t>
            </a:r>
          </a:p>
          <a:p>
            <a:pPr algn="ctr"/>
            <a:r>
              <a:rPr lang="en-AU" sz="2400" dirty="0" smtClean="0"/>
              <a:t>Planning</a:t>
            </a:r>
            <a:endParaRPr lang="en-NZ" sz="2400" dirty="0"/>
          </a:p>
        </p:txBody>
      </p:sp>
      <p:sp>
        <p:nvSpPr>
          <p:cNvPr id="8" name="Right Arrow 7"/>
          <p:cNvSpPr/>
          <p:nvPr/>
        </p:nvSpPr>
        <p:spPr>
          <a:xfrm>
            <a:off x="6064470" y="3988750"/>
            <a:ext cx="2601311" cy="2191407"/>
          </a:xfrm>
          <a:prstGeom prst="rightArrow">
            <a:avLst/>
          </a:prstGeom>
          <a:solidFill>
            <a:srgbClr val="0065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dirty="0" smtClean="0"/>
              <a:t>Construction</a:t>
            </a:r>
            <a:endParaRPr lang="en-NZ" sz="2400" dirty="0"/>
          </a:p>
        </p:txBody>
      </p:sp>
    </p:spTree>
    <p:extLst>
      <p:ext uri="{BB962C8B-B14F-4D97-AF65-F5344CB8AC3E}">
        <p14:creationId xmlns:p14="http://schemas.microsoft.com/office/powerpoint/2010/main" val="38213007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4" name="Rectangle 6"/>
          <p:cNvSpPr>
            <a:spLocks noChangeArrowheads="1"/>
          </p:cNvSpPr>
          <p:nvPr/>
        </p:nvSpPr>
        <p:spPr bwMode="ltGray">
          <a:xfrm>
            <a:off x="0" y="583209"/>
            <a:ext cx="9144000" cy="2119313"/>
          </a:xfrm>
          <a:prstGeom prst="rect">
            <a:avLst/>
          </a:prstGeom>
          <a:solidFill>
            <a:srgbClr val="0065A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AU"/>
          </a:p>
        </p:txBody>
      </p:sp>
      <p:sp>
        <p:nvSpPr>
          <p:cNvPr id="22547" name="Rectangle 19"/>
          <p:cNvSpPr>
            <a:spLocks noGrp="1" noChangeArrowheads="1"/>
          </p:cNvSpPr>
          <p:nvPr>
            <p:ph type="ctrTitle"/>
          </p:nvPr>
        </p:nvSpPr>
        <p:spPr bwMode="white"/>
        <p:txBody>
          <a:bodyPr/>
          <a:lstStyle/>
          <a:p>
            <a:r>
              <a:rPr lang="en-AU" dirty="0" smtClean="0"/>
              <a:t>What Were the </a:t>
            </a:r>
            <a:endParaRPr lang="en-AU" dirty="0">
              <a:latin typeface="Arial" charset="0"/>
            </a:endParaRPr>
          </a:p>
        </p:txBody>
      </p:sp>
      <p:sp>
        <p:nvSpPr>
          <p:cNvPr id="22548" name="Rectangle 20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442211" y="1256773"/>
            <a:ext cx="8112125" cy="415925"/>
          </a:xfrm>
        </p:spPr>
        <p:txBody>
          <a:bodyPr/>
          <a:lstStyle/>
          <a:p>
            <a:r>
              <a:rPr lang="en-AU" sz="3200" dirty="0" smtClean="0">
                <a:latin typeface="Arial Rounded MT Bold" panose="020F0704030504030204" pitchFamily="34" charset="0"/>
              </a:rPr>
              <a:t>What I would like you to remember? </a:t>
            </a:r>
            <a:endParaRPr lang="en-AU" sz="3200" dirty="0">
              <a:latin typeface="Arial Rounded MT Bold" panose="020F07040305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5642" y="3317297"/>
            <a:ext cx="81227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 smtClean="0">
                <a:latin typeface="+mn-lt"/>
              </a:rPr>
              <a:t>Critical to the Success:</a:t>
            </a:r>
          </a:p>
          <a:p>
            <a:pPr marL="514350" indent="-514350">
              <a:buFont typeface="+mj-lt"/>
              <a:buAutoNum type="arabicPeriod"/>
            </a:pPr>
            <a:r>
              <a:rPr lang="en-AU" sz="3200" dirty="0" smtClean="0">
                <a:latin typeface="+mn-lt"/>
              </a:rPr>
              <a:t>Teamwork</a:t>
            </a:r>
          </a:p>
          <a:p>
            <a:pPr marL="514350" indent="-514350">
              <a:buFont typeface="+mj-lt"/>
              <a:buAutoNum type="arabicPeriod"/>
            </a:pPr>
            <a:r>
              <a:rPr lang="en-AU" sz="3200" dirty="0" smtClean="0">
                <a:latin typeface="+mn-lt"/>
              </a:rPr>
              <a:t>Opportunity </a:t>
            </a:r>
            <a:r>
              <a:rPr lang="en-AU" sz="3200" dirty="0">
                <a:latin typeface="+mn-lt"/>
              </a:rPr>
              <a:t>&amp;</a:t>
            </a:r>
            <a:r>
              <a:rPr lang="en-AU" sz="3200" dirty="0" smtClean="0">
                <a:latin typeface="+mn-lt"/>
              </a:rPr>
              <a:t> Evolutio</a:t>
            </a:r>
            <a:r>
              <a:rPr lang="en-AU" sz="3200" dirty="0">
                <a:latin typeface="+mn-lt"/>
              </a:rPr>
              <a:t>n</a:t>
            </a:r>
            <a:endParaRPr lang="en-AU" sz="32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048186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/>
          </a:p>
        </p:txBody>
      </p:sp>
      <p:grpSp>
        <p:nvGrpSpPr>
          <p:cNvPr id="267267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267268" name="Rectangle 4"/>
            <p:cNvSpPr>
              <a:spLocks noChangeArrowheads="1"/>
            </p:cNvSpPr>
            <p:nvPr/>
          </p:nvSpPr>
          <p:spPr bwMode="white">
            <a:xfrm>
              <a:off x="0" y="0"/>
              <a:ext cx="5760" cy="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267269" name="Rectangle 5"/>
            <p:cNvSpPr>
              <a:spLocks noChangeArrowheads="1"/>
            </p:cNvSpPr>
            <p:nvPr/>
          </p:nvSpPr>
          <p:spPr bwMode="white">
            <a:xfrm>
              <a:off x="0" y="4200"/>
              <a:ext cx="5760" cy="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267270" name="Rectangle 6"/>
            <p:cNvSpPr>
              <a:spLocks noChangeArrowheads="1"/>
            </p:cNvSpPr>
            <p:nvPr/>
          </p:nvSpPr>
          <p:spPr bwMode="white">
            <a:xfrm rot="-5400000">
              <a:off x="-2100" y="2100"/>
              <a:ext cx="4320" cy="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267271" name="Rectangle 7"/>
            <p:cNvSpPr>
              <a:spLocks noChangeArrowheads="1"/>
            </p:cNvSpPr>
            <p:nvPr/>
          </p:nvSpPr>
          <p:spPr bwMode="white">
            <a:xfrm rot="-5400000">
              <a:off x="3540" y="2100"/>
              <a:ext cx="4320" cy="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</p:grpSp>
      <p:pic>
        <p:nvPicPr>
          <p:cNvPr id="18" name="Picture 2" descr="C:\Users\scummins\Documents\IPENZ Presentation Material\Captur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2" b="22385"/>
          <a:stretch/>
        </p:blipFill>
        <p:spPr bwMode="auto">
          <a:xfrm>
            <a:off x="0" y="0"/>
            <a:ext cx="9410700" cy="7189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7281" name="Text Box 17"/>
          <p:cNvSpPr txBox="1">
            <a:spLocks noChangeArrowheads="1"/>
          </p:cNvSpPr>
          <p:nvPr/>
        </p:nvSpPr>
        <p:spPr bwMode="auto">
          <a:xfrm>
            <a:off x="188913" y="5129213"/>
            <a:ext cx="87550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2800" dirty="0">
                <a:solidFill>
                  <a:schemeClr val="bg1"/>
                </a:solidFill>
                <a:latin typeface="Arial Black" pitchFamily="34" charset="0"/>
              </a:rPr>
              <a:t>www.ghd.com</a:t>
            </a:r>
          </a:p>
        </p:txBody>
      </p:sp>
      <p:grpSp>
        <p:nvGrpSpPr>
          <p:cNvPr id="19" name="Group 8"/>
          <p:cNvGrpSpPr>
            <a:grpSpLocks noChangeAspect="1"/>
          </p:cNvGrpSpPr>
          <p:nvPr/>
        </p:nvGrpSpPr>
        <p:grpSpPr bwMode="auto">
          <a:xfrm>
            <a:off x="3867332" y="2516086"/>
            <a:ext cx="1112837" cy="1141413"/>
            <a:chOff x="1290" y="2184"/>
            <a:chExt cx="448" cy="459"/>
          </a:xfrm>
        </p:grpSpPr>
        <p:sp>
          <p:nvSpPr>
            <p:cNvPr id="20" name="Rectangle 9"/>
            <p:cNvSpPr>
              <a:spLocks noChangeAspect="1" noChangeArrowheads="1"/>
            </p:cNvSpPr>
            <p:nvPr/>
          </p:nvSpPr>
          <p:spPr bwMode="ltGray">
            <a:xfrm>
              <a:off x="1313" y="2184"/>
              <a:ext cx="406" cy="45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1" name="Freeform 10"/>
            <p:cNvSpPr>
              <a:spLocks noChangeAspect="1"/>
            </p:cNvSpPr>
            <p:nvPr/>
          </p:nvSpPr>
          <p:spPr bwMode="ltGray">
            <a:xfrm>
              <a:off x="1328" y="2198"/>
              <a:ext cx="378" cy="430"/>
            </a:xfrm>
            <a:custGeom>
              <a:avLst/>
              <a:gdLst>
                <a:gd name="T0" fmla="*/ 378 w 378"/>
                <a:gd name="T1" fmla="*/ 430 h 430"/>
                <a:gd name="T2" fmla="*/ 378 w 378"/>
                <a:gd name="T3" fmla="*/ 0 h 430"/>
                <a:gd name="T4" fmla="*/ 0 w 378"/>
                <a:gd name="T5" fmla="*/ 0 h 430"/>
                <a:gd name="T6" fmla="*/ 0 w 378"/>
                <a:gd name="T7" fmla="*/ 430 h 430"/>
                <a:gd name="T8" fmla="*/ 378 w 378"/>
                <a:gd name="T9" fmla="*/ 430 h 430"/>
                <a:gd name="T10" fmla="*/ 378 w 378"/>
                <a:gd name="T11" fmla="*/ 43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8" h="430">
                  <a:moveTo>
                    <a:pt x="378" y="430"/>
                  </a:moveTo>
                  <a:lnTo>
                    <a:pt x="378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378" y="430"/>
                  </a:lnTo>
                  <a:lnTo>
                    <a:pt x="378" y="430"/>
                  </a:lnTo>
                  <a:close/>
                </a:path>
              </a:pathLst>
            </a:custGeom>
            <a:solidFill>
              <a:srgbClr val="0065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2" name="Oval 11"/>
            <p:cNvSpPr>
              <a:spLocks noChangeAspect="1" noChangeArrowheads="1"/>
            </p:cNvSpPr>
            <p:nvPr/>
          </p:nvSpPr>
          <p:spPr bwMode="ltGray">
            <a:xfrm>
              <a:off x="1290" y="2276"/>
              <a:ext cx="448" cy="26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3" name="Oval 12"/>
            <p:cNvSpPr>
              <a:spLocks noChangeAspect="1" noChangeArrowheads="1"/>
            </p:cNvSpPr>
            <p:nvPr/>
          </p:nvSpPr>
          <p:spPr bwMode="ltGray">
            <a:xfrm>
              <a:off x="1302" y="2290"/>
              <a:ext cx="424" cy="242"/>
            </a:xfrm>
            <a:prstGeom prst="ellipse">
              <a:avLst/>
            </a:pr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4" name="Freeform 13"/>
            <p:cNvSpPr>
              <a:spLocks noChangeAspect="1"/>
            </p:cNvSpPr>
            <p:nvPr/>
          </p:nvSpPr>
          <p:spPr bwMode="ltGray">
            <a:xfrm>
              <a:off x="1333" y="2339"/>
              <a:ext cx="114" cy="137"/>
            </a:xfrm>
            <a:custGeom>
              <a:avLst/>
              <a:gdLst>
                <a:gd name="T0" fmla="*/ 102 w 111"/>
                <a:gd name="T1" fmla="*/ 27 h 134"/>
                <a:gd name="T2" fmla="*/ 110 w 111"/>
                <a:gd name="T3" fmla="*/ 51 h 134"/>
                <a:gd name="T4" fmla="*/ 76 w 111"/>
                <a:gd name="T5" fmla="*/ 51 h 134"/>
                <a:gd name="T6" fmla="*/ 63 w 111"/>
                <a:gd name="T7" fmla="*/ 33 h 134"/>
                <a:gd name="T8" fmla="*/ 47 w 111"/>
                <a:gd name="T9" fmla="*/ 36 h 134"/>
                <a:gd name="T10" fmla="*/ 40 w 111"/>
                <a:gd name="T11" fmla="*/ 79 h 134"/>
                <a:gd name="T12" fmla="*/ 53 w 111"/>
                <a:gd name="T13" fmla="*/ 104 h 134"/>
                <a:gd name="T14" fmla="*/ 75 w 111"/>
                <a:gd name="T15" fmla="*/ 95 h 134"/>
                <a:gd name="T16" fmla="*/ 76 w 111"/>
                <a:gd name="T17" fmla="*/ 87 h 134"/>
                <a:gd name="T18" fmla="*/ 58 w 111"/>
                <a:gd name="T19" fmla="*/ 87 h 134"/>
                <a:gd name="T20" fmla="*/ 58 w 111"/>
                <a:gd name="T21" fmla="*/ 63 h 134"/>
                <a:gd name="T22" fmla="*/ 110 w 111"/>
                <a:gd name="T23" fmla="*/ 63 h 134"/>
                <a:gd name="T24" fmla="*/ 110 w 111"/>
                <a:gd name="T25" fmla="*/ 130 h 134"/>
                <a:gd name="T26" fmla="*/ 94 w 111"/>
                <a:gd name="T27" fmla="*/ 130 h 134"/>
                <a:gd name="T28" fmla="*/ 88 w 111"/>
                <a:gd name="T29" fmla="*/ 117 h 134"/>
                <a:gd name="T30" fmla="*/ 35 w 111"/>
                <a:gd name="T31" fmla="*/ 128 h 134"/>
                <a:gd name="T32" fmla="*/ 1 w 111"/>
                <a:gd name="T33" fmla="*/ 74 h 134"/>
                <a:gd name="T34" fmla="*/ 24 w 111"/>
                <a:gd name="T35" fmla="*/ 16 h 134"/>
                <a:gd name="T36" fmla="*/ 102 w 111"/>
                <a:gd name="T37" fmla="*/ 27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1" h="134">
                  <a:moveTo>
                    <a:pt x="102" y="27"/>
                  </a:moveTo>
                  <a:cubicBezTo>
                    <a:pt x="107" y="33"/>
                    <a:pt x="111" y="42"/>
                    <a:pt x="110" y="51"/>
                  </a:cubicBezTo>
                  <a:cubicBezTo>
                    <a:pt x="76" y="51"/>
                    <a:pt x="76" y="51"/>
                    <a:pt x="76" y="51"/>
                  </a:cubicBezTo>
                  <a:cubicBezTo>
                    <a:pt x="75" y="44"/>
                    <a:pt x="71" y="36"/>
                    <a:pt x="63" y="33"/>
                  </a:cubicBezTo>
                  <a:cubicBezTo>
                    <a:pt x="58" y="31"/>
                    <a:pt x="52" y="33"/>
                    <a:pt x="47" y="36"/>
                  </a:cubicBezTo>
                  <a:cubicBezTo>
                    <a:pt x="37" y="47"/>
                    <a:pt x="39" y="64"/>
                    <a:pt x="40" y="79"/>
                  </a:cubicBezTo>
                  <a:cubicBezTo>
                    <a:pt x="40" y="89"/>
                    <a:pt x="44" y="99"/>
                    <a:pt x="53" y="104"/>
                  </a:cubicBezTo>
                  <a:cubicBezTo>
                    <a:pt x="62" y="106"/>
                    <a:pt x="71" y="103"/>
                    <a:pt x="75" y="95"/>
                  </a:cubicBezTo>
                  <a:cubicBezTo>
                    <a:pt x="75" y="93"/>
                    <a:pt x="77" y="90"/>
                    <a:pt x="76" y="87"/>
                  </a:cubicBezTo>
                  <a:cubicBezTo>
                    <a:pt x="58" y="87"/>
                    <a:pt x="58" y="87"/>
                    <a:pt x="58" y="87"/>
                  </a:cubicBezTo>
                  <a:cubicBezTo>
                    <a:pt x="58" y="63"/>
                    <a:pt x="58" y="63"/>
                    <a:pt x="58" y="63"/>
                  </a:cubicBezTo>
                  <a:cubicBezTo>
                    <a:pt x="110" y="63"/>
                    <a:pt x="110" y="63"/>
                    <a:pt x="110" y="63"/>
                  </a:cubicBezTo>
                  <a:cubicBezTo>
                    <a:pt x="110" y="130"/>
                    <a:pt x="110" y="130"/>
                    <a:pt x="110" y="130"/>
                  </a:cubicBezTo>
                  <a:cubicBezTo>
                    <a:pt x="94" y="130"/>
                    <a:pt x="94" y="130"/>
                    <a:pt x="94" y="130"/>
                  </a:cubicBezTo>
                  <a:cubicBezTo>
                    <a:pt x="91" y="126"/>
                    <a:pt x="91" y="121"/>
                    <a:pt x="88" y="117"/>
                  </a:cubicBezTo>
                  <a:cubicBezTo>
                    <a:pt x="75" y="131"/>
                    <a:pt x="53" y="134"/>
                    <a:pt x="35" y="128"/>
                  </a:cubicBezTo>
                  <a:cubicBezTo>
                    <a:pt x="12" y="121"/>
                    <a:pt x="2" y="96"/>
                    <a:pt x="1" y="74"/>
                  </a:cubicBezTo>
                  <a:cubicBezTo>
                    <a:pt x="0" y="51"/>
                    <a:pt x="6" y="31"/>
                    <a:pt x="24" y="16"/>
                  </a:cubicBezTo>
                  <a:cubicBezTo>
                    <a:pt x="47" y="0"/>
                    <a:pt x="84" y="4"/>
                    <a:pt x="102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5" name="Freeform 14"/>
            <p:cNvSpPr>
              <a:spLocks noChangeAspect="1"/>
            </p:cNvSpPr>
            <p:nvPr/>
          </p:nvSpPr>
          <p:spPr bwMode="ltGray">
            <a:xfrm>
              <a:off x="1586" y="2347"/>
              <a:ext cx="115" cy="125"/>
            </a:xfrm>
            <a:custGeom>
              <a:avLst/>
              <a:gdLst>
                <a:gd name="T0" fmla="*/ 47 w 112"/>
                <a:gd name="T1" fmla="*/ 1 h 122"/>
                <a:gd name="T2" fmla="*/ 97 w 112"/>
                <a:gd name="T3" fmla="*/ 23 h 122"/>
                <a:gd name="T4" fmla="*/ 97 w 112"/>
                <a:gd name="T5" fmla="*/ 100 h 122"/>
                <a:gd name="T6" fmla="*/ 42 w 112"/>
                <a:gd name="T7" fmla="*/ 121 h 122"/>
                <a:gd name="T8" fmla="*/ 1 w 112"/>
                <a:gd name="T9" fmla="*/ 122 h 122"/>
                <a:gd name="T10" fmla="*/ 1 w 112"/>
                <a:gd name="T11" fmla="*/ 1 h 122"/>
                <a:gd name="T12" fmla="*/ 47 w 112"/>
                <a:gd name="T13" fmla="*/ 1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2" h="122">
                  <a:moveTo>
                    <a:pt x="47" y="1"/>
                  </a:moveTo>
                  <a:cubicBezTo>
                    <a:pt x="67" y="1"/>
                    <a:pt x="86" y="4"/>
                    <a:pt x="97" y="23"/>
                  </a:cubicBezTo>
                  <a:cubicBezTo>
                    <a:pt x="112" y="45"/>
                    <a:pt x="111" y="79"/>
                    <a:pt x="97" y="100"/>
                  </a:cubicBezTo>
                  <a:cubicBezTo>
                    <a:pt x="83" y="119"/>
                    <a:pt x="63" y="121"/>
                    <a:pt x="42" y="121"/>
                  </a:cubicBezTo>
                  <a:cubicBezTo>
                    <a:pt x="32" y="122"/>
                    <a:pt x="0" y="122"/>
                    <a:pt x="1" y="12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5" y="1"/>
                    <a:pt x="31" y="0"/>
                    <a:pt x="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6" name="Freeform 15"/>
            <p:cNvSpPr>
              <a:spLocks noChangeAspect="1"/>
            </p:cNvSpPr>
            <p:nvPr/>
          </p:nvSpPr>
          <p:spPr bwMode="ltGray">
            <a:xfrm>
              <a:off x="1463" y="2348"/>
              <a:ext cx="105" cy="124"/>
            </a:xfrm>
            <a:custGeom>
              <a:avLst/>
              <a:gdLst>
                <a:gd name="T0" fmla="*/ 37 w 105"/>
                <a:gd name="T1" fmla="*/ 45 h 124"/>
                <a:gd name="T2" fmla="*/ 68 w 105"/>
                <a:gd name="T3" fmla="*/ 45 h 124"/>
                <a:gd name="T4" fmla="*/ 68 w 105"/>
                <a:gd name="T5" fmla="*/ 0 h 124"/>
                <a:gd name="T6" fmla="*/ 105 w 105"/>
                <a:gd name="T7" fmla="*/ 0 h 124"/>
                <a:gd name="T8" fmla="*/ 105 w 105"/>
                <a:gd name="T9" fmla="*/ 124 h 124"/>
                <a:gd name="T10" fmla="*/ 68 w 105"/>
                <a:gd name="T11" fmla="*/ 124 h 124"/>
                <a:gd name="T12" fmla="*/ 68 w 105"/>
                <a:gd name="T13" fmla="*/ 75 h 124"/>
                <a:gd name="T14" fmla="*/ 37 w 105"/>
                <a:gd name="T15" fmla="*/ 75 h 124"/>
                <a:gd name="T16" fmla="*/ 37 w 105"/>
                <a:gd name="T17" fmla="*/ 124 h 124"/>
                <a:gd name="T18" fmla="*/ 0 w 105"/>
                <a:gd name="T19" fmla="*/ 124 h 124"/>
                <a:gd name="T20" fmla="*/ 0 w 105"/>
                <a:gd name="T21" fmla="*/ 0 h 124"/>
                <a:gd name="T22" fmla="*/ 37 w 105"/>
                <a:gd name="T23" fmla="*/ 0 h 124"/>
                <a:gd name="T24" fmla="*/ 37 w 105"/>
                <a:gd name="T25" fmla="*/ 45 h 124"/>
                <a:gd name="T26" fmla="*/ 37 w 105"/>
                <a:gd name="T27" fmla="*/ 45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5" h="124">
                  <a:moveTo>
                    <a:pt x="37" y="45"/>
                  </a:moveTo>
                  <a:lnTo>
                    <a:pt x="68" y="45"/>
                  </a:lnTo>
                  <a:lnTo>
                    <a:pt x="68" y="0"/>
                  </a:lnTo>
                  <a:lnTo>
                    <a:pt x="105" y="0"/>
                  </a:lnTo>
                  <a:lnTo>
                    <a:pt x="105" y="124"/>
                  </a:lnTo>
                  <a:lnTo>
                    <a:pt x="68" y="124"/>
                  </a:lnTo>
                  <a:lnTo>
                    <a:pt x="68" y="75"/>
                  </a:lnTo>
                  <a:lnTo>
                    <a:pt x="37" y="75"/>
                  </a:lnTo>
                  <a:lnTo>
                    <a:pt x="37" y="124"/>
                  </a:lnTo>
                  <a:lnTo>
                    <a:pt x="0" y="124"/>
                  </a:lnTo>
                  <a:lnTo>
                    <a:pt x="0" y="0"/>
                  </a:lnTo>
                  <a:lnTo>
                    <a:pt x="37" y="0"/>
                  </a:lnTo>
                  <a:lnTo>
                    <a:pt x="37" y="45"/>
                  </a:lnTo>
                  <a:lnTo>
                    <a:pt x="37" y="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7" name="Freeform 16"/>
            <p:cNvSpPr>
              <a:spLocks noChangeAspect="1"/>
            </p:cNvSpPr>
            <p:nvPr/>
          </p:nvSpPr>
          <p:spPr bwMode="ltGray">
            <a:xfrm>
              <a:off x="1625" y="2373"/>
              <a:ext cx="33" cy="72"/>
            </a:xfrm>
            <a:custGeom>
              <a:avLst/>
              <a:gdLst>
                <a:gd name="T0" fmla="*/ 22 w 32"/>
                <a:gd name="T1" fmla="*/ 9 h 71"/>
                <a:gd name="T2" fmla="*/ 32 w 32"/>
                <a:gd name="T3" fmla="*/ 40 h 71"/>
                <a:gd name="T4" fmla="*/ 23 w 32"/>
                <a:gd name="T5" fmla="*/ 64 h 71"/>
                <a:gd name="T6" fmla="*/ 0 w 32"/>
                <a:gd name="T7" fmla="*/ 70 h 71"/>
                <a:gd name="T8" fmla="*/ 0 w 32"/>
                <a:gd name="T9" fmla="*/ 2 h 71"/>
                <a:gd name="T10" fmla="*/ 22 w 32"/>
                <a:gd name="T11" fmla="*/ 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71">
                  <a:moveTo>
                    <a:pt x="22" y="9"/>
                  </a:moveTo>
                  <a:cubicBezTo>
                    <a:pt x="30" y="17"/>
                    <a:pt x="32" y="28"/>
                    <a:pt x="32" y="40"/>
                  </a:cubicBezTo>
                  <a:cubicBezTo>
                    <a:pt x="31" y="49"/>
                    <a:pt x="28" y="56"/>
                    <a:pt x="23" y="64"/>
                  </a:cubicBezTo>
                  <a:cubicBezTo>
                    <a:pt x="17" y="69"/>
                    <a:pt x="9" y="71"/>
                    <a:pt x="0" y="7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9" y="0"/>
                    <a:pt x="16" y="4"/>
                    <a:pt x="22" y="9"/>
                  </a:cubicBez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40315795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4" name="Rectangle 6"/>
          <p:cNvSpPr>
            <a:spLocks noChangeArrowheads="1"/>
          </p:cNvSpPr>
          <p:nvPr/>
        </p:nvSpPr>
        <p:spPr bwMode="ltGray">
          <a:xfrm>
            <a:off x="0" y="583209"/>
            <a:ext cx="9144000" cy="2119313"/>
          </a:xfrm>
          <a:prstGeom prst="rect">
            <a:avLst/>
          </a:prstGeom>
          <a:solidFill>
            <a:srgbClr val="0065A4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AU"/>
          </a:p>
        </p:txBody>
      </p:sp>
      <p:sp>
        <p:nvSpPr>
          <p:cNvPr id="22547" name="Rectangle 19"/>
          <p:cNvSpPr>
            <a:spLocks noGrp="1" noChangeArrowheads="1"/>
          </p:cNvSpPr>
          <p:nvPr>
            <p:ph type="ctrTitle"/>
          </p:nvPr>
        </p:nvSpPr>
        <p:spPr bwMode="white"/>
        <p:txBody>
          <a:bodyPr/>
          <a:lstStyle/>
          <a:p>
            <a:r>
              <a:rPr lang="en-AU" dirty="0" smtClean="0"/>
              <a:t>What Were the </a:t>
            </a:r>
            <a:endParaRPr lang="en-AU" dirty="0">
              <a:latin typeface="Arial" charset="0"/>
            </a:endParaRPr>
          </a:p>
        </p:txBody>
      </p:sp>
      <p:sp>
        <p:nvSpPr>
          <p:cNvPr id="22548" name="Rectangle 20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442211" y="1256773"/>
            <a:ext cx="8112125" cy="415925"/>
          </a:xfrm>
        </p:spPr>
        <p:txBody>
          <a:bodyPr/>
          <a:lstStyle/>
          <a:p>
            <a:r>
              <a:rPr lang="en-AU" sz="3200" dirty="0" smtClean="0">
                <a:latin typeface="Arial Rounded MT Bold" panose="020F0704030504030204" pitchFamily="34" charset="0"/>
              </a:rPr>
              <a:t>Presentation Structure</a:t>
            </a:r>
            <a:endParaRPr lang="en-AU" sz="3200" dirty="0">
              <a:latin typeface="Arial Rounded MT Bold" panose="020F07040305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5642" y="3317297"/>
            <a:ext cx="812272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n-AU" sz="3200" dirty="0" smtClean="0">
                <a:latin typeface="+mn-lt"/>
              </a:rPr>
              <a:t>Background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AU" sz="3200" dirty="0" smtClean="0">
                <a:latin typeface="+mn-lt"/>
              </a:rPr>
              <a:t>Challenges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AU" sz="3200" dirty="0" smtClean="0">
                <a:latin typeface="+mn-lt"/>
              </a:rPr>
              <a:t>Options reassessment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AU" sz="3200" dirty="0" smtClean="0">
                <a:latin typeface="+mn-lt"/>
              </a:rPr>
              <a:t>Tender/Planning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AU" sz="3200" dirty="0" smtClean="0">
                <a:latin typeface="+mn-lt"/>
              </a:rPr>
              <a:t>Construction</a:t>
            </a:r>
          </a:p>
        </p:txBody>
      </p:sp>
    </p:spTree>
    <p:extLst>
      <p:ext uri="{BB962C8B-B14F-4D97-AF65-F5344CB8AC3E}">
        <p14:creationId xmlns:p14="http://schemas.microsoft.com/office/powerpoint/2010/main" val="39808574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3875088"/>
            <a:ext cx="9144000" cy="2119312"/>
          </a:xfrm>
          <a:prstGeom prst="rect">
            <a:avLst/>
          </a:prstGeom>
          <a:solidFill>
            <a:srgbClr val="A7A9A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26636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515937" y="4141076"/>
            <a:ext cx="8112125" cy="504825"/>
          </a:xfrm>
        </p:spPr>
        <p:txBody>
          <a:bodyPr/>
          <a:lstStyle/>
          <a:p>
            <a:r>
              <a:rPr lang="en-AU" sz="3200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Background</a:t>
            </a:r>
            <a:endParaRPr lang="en-AU" sz="32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6637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515937" y="4726781"/>
            <a:ext cx="8112125" cy="415925"/>
          </a:xfrm>
        </p:spPr>
        <p:txBody>
          <a:bodyPr/>
          <a:lstStyle/>
          <a:p>
            <a:r>
              <a:rPr lang="en-AU" sz="3200" dirty="0" smtClean="0"/>
              <a:t>Setting the scene</a:t>
            </a:r>
            <a:endParaRPr lang="en-AU" sz="3200" dirty="0"/>
          </a:p>
        </p:txBody>
      </p:sp>
    </p:spTree>
    <p:extLst>
      <p:ext uri="{BB962C8B-B14F-4D97-AF65-F5344CB8AC3E}">
        <p14:creationId xmlns:p14="http://schemas.microsoft.com/office/powerpoint/2010/main" val="38097338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6" name="Rectangle 8"/>
          <p:cNvSpPr>
            <a:spLocks noGrp="1" noChangeArrowheads="1"/>
          </p:cNvSpPr>
          <p:nvPr>
            <p:ph type="title"/>
          </p:nvPr>
        </p:nvSpPr>
        <p:spPr>
          <a:xfrm>
            <a:off x="455613" y="304583"/>
            <a:ext cx="8229600" cy="1143000"/>
          </a:xfrm>
        </p:spPr>
        <p:txBody>
          <a:bodyPr/>
          <a:lstStyle/>
          <a:p>
            <a:r>
              <a:rPr lang="en-AU" sz="3200" dirty="0" smtClean="0">
                <a:latin typeface="Arial Rounded MT Bold" panose="020F0704030504030204" pitchFamily="34" charset="0"/>
              </a:rPr>
              <a:t>The Team</a:t>
            </a:r>
            <a:endParaRPr lang="en-AU" sz="3200" dirty="0">
              <a:latin typeface="Arial Rounded MT Bold" panose="020F0704030504030204" pitchFamily="34" charset="0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418" y="3317446"/>
            <a:ext cx="103822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0" y="3325384"/>
            <a:ext cx="954087" cy="104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543" y="2449084"/>
            <a:ext cx="2693987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663" y="3317446"/>
            <a:ext cx="104775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998" y="4470041"/>
            <a:ext cx="250507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317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803" y="1558024"/>
            <a:ext cx="944404" cy="941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3171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39" y="1699470"/>
            <a:ext cx="1600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3173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380" y="4706245"/>
            <a:ext cx="96202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3174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4155" y="4926726"/>
            <a:ext cx="937260" cy="67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3175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825" y="5603293"/>
            <a:ext cx="1276350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31536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200" dirty="0" smtClean="0">
                <a:latin typeface="Arial Rounded MT Bold" panose="020F0704030504030204" pitchFamily="34" charset="0"/>
              </a:rPr>
              <a:t>Location</a:t>
            </a:r>
            <a:endParaRPr lang="en-NZ" sz="3200" dirty="0">
              <a:latin typeface="Arial Rounded MT Bold" panose="020F0704030504030204" pitchFamily="34" charset="0"/>
            </a:endParaRPr>
          </a:p>
        </p:txBody>
      </p:sp>
      <p:pic>
        <p:nvPicPr>
          <p:cNvPr id="262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803" y="1326439"/>
            <a:ext cx="6812870" cy="4855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reeform 3"/>
          <p:cNvSpPr/>
          <p:nvPr/>
        </p:nvSpPr>
        <p:spPr>
          <a:xfrm>
            <a:off x="3851453" y="2794406"/>
            <a:ext cx="391363" cy="548640"/>
          </a:xfrm>
          <a:custGeom>
            <a:avLst/>
            <a:gdLst>
              <a:gd name="connsiteX0" fmla="*/ 106070 w 391363"/>
              <a:gd name="connsiteY0" fmla="*/ 0 h 548640"/>
              <a:gd name="connsiteX1" fmla="*/ 204825 w 391363"/>
              <a:gd name="connsiteY1" fmla="*/ 47549 h 548640"/>
              <a:gd name="connsiteX2" fmla="*/ 186537 w 391363"/>
              <a:gd name="connsiteY2" fmla="*/ 219456 h 548640"/>
              <a:gd name="connsiteX3" fmla="*/ 138989 w 391363"/>
              <a:gd name="connsiteY3" fmla="*/ 325527 h 548640"/>
              <a:gd name="connsiteX4" fmla="*/ 391363 w 391363"/>
              <a:gd name="connsiteY4" fmla="*/ 420624 h 548640"/>
              <a:gd name="connsiteX5" fmla="*/ 329184 w 391363"/>
              <a:gd name="connsiteY5" fmla="*/ 548640 h 548640"/>
              <a:gd name="connsiteX6" fmla="*/ 40233 w 391363"/>
              <a:gd name="connsiteY6" fmla="*/ 479146 h 548640"/>
              <a:gd name="connsiteX7" fmla="*/ 0 w 391363"/>
              <a:gd name="connsiteY7" fmla="*/ 314554 h 548640"/>
              <a:gd name="connsiteX8" fmla="*/ 84125 w 391363"/>
              <a:gd name="connsiteY8" fmla="*/ 138989 h 548640"/>
              <a:gd name="connsiteX9" fmla="*/ 58521 w 391363"/>
              <a:gd name="connsiteY9" fmla="*/ 54864 h 548640"/>
              <a:gd name="connsiteX10" fmla="*/ 106070 w 391363"/>
              <a:gd name="connsiteY10" fmla="*/ 0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1363" h="548640">
                <a:moveTo>
                  <a:pt x="106070" y="0"/>
                </a:moveTo>
                <a:lnTo>
                  <a:pt x="204825" y="47549"/>
                </a:lnTo>
                <a:lnTo>
                  <a:pt x="186537" y="219456"/>
                </a:lnTo>
                <a:lnTo>
                  <a:pt x="138989" y="325527"/>
                </a:lnTo>
                <a:lnTo>
                  <a:pt x="391363" y="420624"/>
                </a:lnTo>
                <a:lnTo>
                  <a:pt x="329184" y="548640"/>
                </a:lnTo>
                <a:lnTo>
                  <a:pt x="40233" y="479146"/>
                </a:lnTo>
                <a:lnTo>
                  <a:pt x="0" y="314554"/>
                </a:lnTo>
                <a:lnTo>
                  <a:pt x="84125" y="138989"/>
                </a:lnTo>
                <a:lnTo>
                  <a:pt x="58521" y="54864"/>
                </a:lnTo>
                <a:lnTo>
                  <a:pt x="106070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" name="5-Point Star 2"/>
          <p:cNvSpPr/>
          <p:nvPr/>
        </p:nvSpPr>
        <p:spPr>
          <a:xfrm>
            <a:off x="4668662" y="2368777"/>
            <a:ext cx="308607" cy="308607"/>
          </a:xfrm>
          <a:prstGeom prst="star5">
            <a:avLst/>
          </a:prstGeom>
          <a:solidFill>
            <a:schemeClr val="accent1">
              <a:alpha val="99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720148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sz="3200" dirty="0" smtClean="0">
                <a:latin typeface="Arial Rounded MT Bold" panose="020F0704030504030204" pitchFamily="34" charset="0"/>
              </a:rPr>
              <a:t>Project Drivers</a:t>
            </a:r>
            <a:endParaRPr lang="en-AU" sz="3200" dirty="0">
              <a:latin typeface="Arial Rounded MT Bold" panose="020F07040305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2543"/>
            <a:ext cx="9154691" cy="5054836"/>
          </a:xfrm>
          <a:prstGeom prst="rect">
            <a:avLst/>
          </a:prstGeom>
          <a:solidFill>
            <a:srgbClr val="D5EFFF"/>
          </a:solidFill>
        </p:spPr>
      </p:pic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01188" y="1172543"/>
            <a:ext cx="6353503" cy="1012969"/>
          </a:xfrm>
          <a:solidFill>
            <a:srgbClr val="A7A9AC"/>
          </a:solidFill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AU" sz="2400" b="1" dirty="0" smtClean="0"/>
              <a:t>Link A to B</a:t>
            </a:r>
          </a:p>
          <a:p>
            <a:pPr marL="342900" indent="-342900">
              <a:buFont typeface="+mj-lt"/>
              <a:buAutoNum type="arabicPeriod"/>
            </a:pPr>
            <a:r>
              <a:rPr lang="en-AU" sz="2400" b="1" dirty="0" smtClean="0"/>
              <a:t>Programme Programme</a:t>
            </a:r>
            <a:r>
              <a:rPr lang="en-AU" sz="2400" b="1" dirty="0"/>
              <a:t> </a:t>
            </a:r>
            <a:r>
              <a:rPr lang="en-AU" sz="2400" b="1" dirty="0" smtClean="0"/>
              <a:t>programme	</a:t>
            </a:r>
            <a:r>
              <a:rPr lang="en-AU" dirty="0" smtClean="0"/>
              <a:t>		</a:t>
            </a:r>
            <a:endParaRPr lang="en-AU" dirty="0"/>
          </a:p>
        </p:txBody>
      </p:sp>
      <p:sp>
        <p:nvSpPr>
          <p:cNvPr id="2" name="Rectangle 1"/>
          <p:cNvSpPr/>
          <p:nvPr/>
        </p:nvSpPr>
        <p:spPr>
          <a:xfrm>
            <a:off x="8316337" y="2418960"/>
            <a:ext cx="6463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1689" y="1367861"/>
            <a:ext cx="64633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</a:t>
            </a:r>
            <a:endParaRPr lang="en-US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6090383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1" name="Rectangle 11"/>
          <p:cNvSpPr>
            <a:spLocks noChangeArrowheads="1"/>
          </p:cNvSpPr>
          <p:nvPr/>
        </p:nvSpPr>
        <p:spPr bwMode="auto">
          <a:xfrm>
            <a:off x="5508128" y="1082183"/>
            <a:ext cx="3256407" cy="1676400"/>
          </a:xfrm>
          <a:prstGeom prst="rect">
            <a:avLst/>
          </a:prstGeom>
          <a:solidFill>
            <a:srgbClr val="D5E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AU" dirty="0"/>
              <a:t>Image </a:t>
            </a:r>
            <a:br>
              <a:rPr lang="en-AU" dirty="0"/>
            </a:br>
            <a:r>
              <a:rPr lang="en-AU" dirty="0"/>
              <a:t>placeholder</a:t>
            </a:r>
          </a:p>
          <a:p>
            <a:pPr algn="ctr"/>
            <a:endParaRPr lang="en-AU" dirty="0"/>
          </a:p>
        </p:txBody>
      </p:sp>
      <p:sp>
        <p:nvSpPr>
          <p:cNvPr id="112652" name="Rectangle 12"/>
          <p:cNvSpPr>
            <a:spLocks noChangeArrowheads="1"/>
          </p:cNvSpPr>
          <p:nvPr/>
        </p:nvSpPr>
        <p:spPr bwMode="auto">
          <a:xfrm>
            <a:off x="5508130" y="2889579"/>
            <a:ext cx="3256407" cy="1676400"/>
          </a:xfrm>
          <a:prstGeom prst="rect">
            <a:avLst/>
          </a:prstGeom>
          <a:solidFill>
            <a:srgbClr val="D5E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AU" dirty="0"/>
              <a:t>Image </a:t>
            </a:r>
            <a:br>
              <a:rPr lang="en-AU" dirty="0"/>
            </a:br>
            <a:r>
              <a:rPr lang="en-AU" dirty="0"/>
              <a:t>placeholder</a:t>
            </a:r>
          </a:p>
          <a:p>
            <a:pPr algn="ctr"/>
            <a:endParaRPr lang="en-AU" dirty="0"/>
          </a:p>
        </p:txBody>
      </p:sp>
      <p:sp>
        <p:nvSpPr>
          <p:cNvPr id="112653" name="Rectangle 13"/>
          <p:cNvSpPr>
            <a:spLocks noChangeArrowheads="1"/>
          </p:cNvSpPr>
          <p:nvPr/>
        </p:nvSpPr>
        <p:spPr bwMode="auto">
          <a:xfrm>
            <a:off x="5508130" y="4694073"/>
            <a:ext cx="3256407" cy="1676400"/>
          </a:xfrm>
          <a:prstGeom prst="rect">
            <a:avLst/>
          </a:prstGeom>
          <a:solidFill>
            <a:srgbClr val="D5E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AU" dirty="0"/>
              <a:t>Image </a:t>
            </a:r>
            <a:br>
              <a:rPr lang="en-AU" dirty="0"/>
            </a:br>
            <a:r>
              <a:rPr lang="en-AU" dirty="0"/>
              <a:t>placeholder</a:t>
            </a:r>
          </a:p>
          <a:p>
            <a:pPr algn="ctr"/>
            <a:endParaRPr lang="en-AU" dirty="0"/>
          </a:p>
        </p:txBody>
      </p:sp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sz="3200" dirty="0" smtClean="0">
                <a:latin typeface="Arial Rounded MT Bold" panose="020F0704030504030204" pitchFamily="34" charset="0"/>
              </a:rPr>
              <a:t>Notable Exclusions</a:t>
            </a:r>
            <a:endParaRPr lang="en-AU" sz="3200" dirty="0">
              <a:latin typeface="Arial Rounded MT Bold" panose="020F0704030504030204" pitchFamily="34" charset="0"/>
            </a:endParaRP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5613" y="1239839"/>
            <a:ext cx="4620884" cy="4997450"/>
          </a:xfrm>
        </p:spPr>
        <p:txBody>
          <a:bodyPr/>
          <a:lstStyle/>
          <a:p>
            <a:endParaRPr lang="en-AU" sz="2400" dirty="0" smtClean="0"/>
          </a:p>
          <a:p>
            <a:r>
              <a:rPr lang="en-AU" sz="2400" dirty="0" smtClean="0"/>
              <a:t>Magenta Surfacing</a:t>
            </a:r>
          </a:p>
          <a:p>
            <a:endParaRPr lang="en-AU" sz="2400" dirty="0"/>
          </a:p>
          <a:p>
            <a:endParaRPr lang="en-AU" sz="2400" dirty="0" smtClean="0"/>
          </a:p>
          <a:p>
            <a:r>
              <a:rPr lang="en-AU" sz="2400" dirty="0" smtClean="0"/>
              <a:t>295 Interactive LED Feature Lighting</a:t>
            </a:r>
          </a:p>
          <a:p>
            <a:endParaRPr lang="en-AU" dirty="0" smtClean="0"/>
          </a:p>
          <a:p>
            <a:endParaRPr lang="en-AU" dirty="0" smtClean="0"/>
          </a:p>
          <a:p>
            <a:r>
              <a:rPr lang="en-AU" sz="2400" dirty="0" smtClean="0"/>
              <a:t>Surpassed </a:t>
            </a:r>
            <a:r>
              <a:rPr lang="en-AU" sz="2400" dirty="0"/>
              <a:t>expectation - </a:t>
            </a:r>
            <a:r>
              <a:rPr lang="en-NZ" sz="2400" dirty="0"/>
              <a:t>shortlisted for the Infrastructure Future Project Award </a:t>
            </a:r>
            <a:r>
              <a:rPr lang="en-NZ" sz="2400" dirty="0" smtClean="0"/>
              <a:t>at </a:t>
            </a:r>
            <a:r>
              <a:rPr lang="en-NZ" sz="2400" dirty="0"/>
              <a:t>2015 World Architectural Awards.</a:t>
            </a:r>
          </a:p>
          <a:p>
            <a:endParaRPr lang="en-NZ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468" y="4694073"/>
            <a:ext cx="3290067" cy="1679410"/>
          </a:xfrm>
          <a:prstGeom prst="rect">
            <a:avLst/>
          </a:prstGeom>
        </p:spPr>
      </p:pic>
      <p:pic>
        <p:nvPicPr>
          <p:cNvPr id="264196" name="Picture 4" descr="C:\Users\scummins\Documents\IPENZ Presentation Material\IMG_902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9" t="17143" r="-3889" b="19175"/>
          <a:stretch/>
        </p:blipFill>
        <p:spPr bwMode="auto">
          <a:xfrm>
            <a:off x="5474472" y="1082183"/>
            <a:ext cx="3422116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4197" name="Picture 5" descr="C:\Users\scummins\Documents\IPENZ Presentation Material\IMG_904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8" t="32285" b="-1"/>
          <a:stretch/>
        </p:blipFill>
        <p:spPr bwMode="auto">
          <a:xfrm>
            <a:off x="5474470" y="2788251"/>
            <a:ext cx="3290065" cy="187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HD_Presentation_2012">
  <a:themeElements>
    <a:clrScheme name="small picture master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65A4"/>
      </a:accent1>
      <a:accent2>
        <a:srgbClr val="2C7FB6"/>
      </a:accent2>
      <a:accent3>
        <a:srgbClr val="FFFFFF"/>
      </a:accent3>
      <a:accent4>
        <a:srgbClr val="000000"/>
      </a:accent4>
      <a:accent5>
        <a:srgbClr val="AAB8CF"/>
      </a:accent5>
      <a:accent6>
        <a:srgbClr val="2772A5"/>
      </a:accent6>
      <a:hlink>
        <a:srgbClr val="749FCB"/>
      </a:hlink>
      <a:folHlink>
        <a:srgbClr val="B3C8E3"/>
      </a:folHlink>
    </a:clrScheme>
    <a:fontScheme name="small picture master">
      <a:majorFont>
        <a:latin typeface="Arial Black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mall picture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65A4"/>
        </a:accent1>
        <a:accent2>
          <a:srgbClr val="8DC63F"/>
        </a:accent2>
        <a:accent3>
          <a:srgbClr val="FFFFFF"/>
        </a:accent3>
        <a:accent4>
          <a:srgbClr val="000000"/>
        </a:accent4>
        <a:accent5>
          <a:srgbClr val="AAB8CF"/>
        </a:accent5>
        <a:accent6>
          <a:srgbClr val="7FB338"/>
        </a:accent6>
        <a:hlink>
          <a:srgbClr val="E50E63"/>
        </a:hlink>
        <a:folHlink>
          <a:srgbClr val="FFDE4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all picture master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65A4"/>
        </a:accent1>
        <a:accent2>
          <a:srgbClr val="2C7FB6"/>
        </a:accent2>
        <a:accent3>
          <a:srgbClr val="FFFFFF"/>
        </a:accent3>
        <a:accent4>
          <a:srgbClr val="000000"/>
        </a:accent4>
        <a:accent5>
          <a:srgbClr val="AAB8CF"/>
        </a:accent5>
        <a:accent6>
          <a:srgbClr val="2772A5"/>
        </a:accent6>
        <a:hlink>
          <a:srgbClr val="749FCB"/>
        </a:hlink>
        <a:folHlink>
          <a:srgbClr val="B3C8E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all picture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A7A9AC"/>
        </a:accent1>
        <a:accent2>
          <a:srgbClr val="C0C9CA"/>
        </a:accent2>
        <a:accent3>
          <a:srgbClr val="FFFFFF"/>
        </a:accent3>
        <a:accent4>
          <a:srgbClr val="000000"/>
        </a:accent4>
        <a:accent5>
          <a:srgbClr val="D0D1D2"/>
        </a:accent5>
        <a:accent6>
          <a:srgbClr val="AEB6B7"/>
        </a:accent6>
        <a:hlink>
          <a:srgbClr val="D1D2D4"/>
        </a:hlink>
        <a:folHlink>
          <a:srgbClr val="E7E7E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all picture master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8DC63F"/>
        </a:accent1>
        <a:accent2>
          <a:srgbClr val="A9D56F"/>
        </a:accent2>
        <a:accent3>
          <a:srgbClr val="FFFFFF"/>
        </a:accent3>
        <a:accent4>
          <a:srgbClr val="000000"/>
        </a:accent4>
        <a:accent5>
          <a:srgbClr val="C5DFAF"/>
        </a:accent5>
        <a:accent6>
          <a:srgbClr val="99C164"/>
        </a:accent6>
        <a:hlink>
          <a:srgbClr val="C6E39F"/>
        </a:hlink>
        <a:folHlink>
          <a:srgbClr val="E2F1C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all picture master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E50E63"/>
        </a:accent1>
        <a:accent2>
          <a:srgbClr val="EB4A8A"/>
        </a:accent2>
        <a:accent3>
          <a:srgbClr val="FFFFFF"/>
        </a:accent3>
        <a:accent4>
          <a:srgbClr val="000000"/>
        </a:accent4>
        <a:accent5>
          <a:srgbClr val="F0AAB7"/>
        </a:accent5>
        <a:accent6>
          <a:srgbClr val="D5427D"/>
        </a:accent6>
        <a:hlink>
          <a:srgbClr val="F095A2"/>
        </a:hlink>
        <a:folHlink>
          <a:srgbClr val="F8C3D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all picture master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D200"/>
        </a:accent1>
        <a:accent2>
          <a:srgbClr val="FFDE40"/>
        </a:accent2>
        <a:accent3>
          <a:srgbClr val="FFFFFF"/>
        </a:accent3>
        <a:accent4>
          <a:srgbClr val="000000"/>
        </a:accent4>
        <a:accent5>
          <a:srgbClr val="FFE5AA"/>
        </a:accent5>
        <a:accent6>
          <a:srgbClr val="E7C939"/>
        </a:accent6>
        <a:hlink>
          <a:srgbClr val="FFE980"/>
        </a:hlink>
        <a:folHlink>
          <a:srgbClr val="FFF4B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full picture master">
  <a:themeElements>
    <a:clrScheme name="full picture master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65A4"/>
      </a:accent1>
      <a:accent2>
        <a:srgbClr val="2C7FB6"/>
      </a:accent2>
      <a:accent3>
        <a:srgbClr val="FFFFFF"/>
      </a:accent3>
      <a:accent4>
        <a:srgbClr val="000000"/>
      </a:accent4>
      <a:accent5>
        <a:srgbClr val="AAB8CF"/>
      </a:accent5>
      <a:accent6>
        <a:srgbClr val="2772A5"/>
      </a:accent6>
      <a:hlink>
        <a:srgbClr val="749FCB"/>
      </a:hlink>
      <a:folHlink>
        <a:srgbClr val="B3C8E3"/>
      </a:folHlink>
    </a:clrScheme>
    <a:fontScheme name="full picture master">
      <a:majorFont>
        <a:latin typeface="Arial Black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D5EFFF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algn="ctr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wrap="none" anchor="ctr"/>
      <a:lstStyle>
        <a:defPPr algn="ctr">
          <a:defRPr dirty="0"/>
        </a:defPPr>
      </a:lstStyle>
    </a:spDef>
  </a:objectDefaults>
  <a:extraClrSchemeLst>
    <a:extraClrScheme>
      <a:clrScheme name="full picture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65A4"/>
        </a:accent1>
        <a:accent2>
          <a:srgbClr val="8DC63F"/>
        </a:accent2>
        <a:accent3>
          <a:srgbClr val="FFFFFF"/>
        </a:accent3>
        <a:accent4>
          <a:srgbClr val="000000"/>
        </a:accent4>
        <a:accent5>
          <a:srgbClr val="AAB8CF"/>
        </a:accent5>
        <a:accent6>
          <a:srgbClr val="7FB338"/>
        </a:accent6>
        <a:hlink>
          <a:srgbClr val="E50E63"/>
        </a:hlink>
        <a:folHlink>
          <a:srgbClr val="FFDE4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ull picture master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65A4"/>
        </a:accent1>
        <a:accent2>
          <a:srgbClr val="2C7FB6"/>
        </a:accent2>
        <a:accent3>
          <a:srgbClr val="FFFFFF"/>
        </a:accent3>
        <a:accent4>
          <a:srgbClr val="000000"/>
        </a:accent4>
        <a:accent5>
          <a:srgbClr val="AAB8CF"/>
        </a:accent5>
        <a:accent6>
          <a:srgbClr val="2772A5"/>
        </a:accent6>
        <a:hlink>
          <a:srgbClr val="749FCB"/>
        </a:hlink>
        <a:folHlink>
          <a:srgbClr val="B3C8E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ull picture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A7A9AC"/>
        </a:accent1>
        <a:accent2>
          <a:srgbClr val="C0C9CA"/>
        </a:accent2>
        <a:accent3>
          <a:srgbClr val="FFFFFF"/>
        </a:accent3>
        <a:accent4>
          <a:srgbClr val="000000"/>
        </a:accent4>
        <a:accent5>
          <a:srgbClr val="D0D1D2"/>
        </a:accent5>
        <a:accent6>
          <a:srgbClr val="AEB6B7"/>
        </a:accent6>
        <a:hlink>
          <a:srgbClr val="D1D2D4"/>
        </a:hlink>
        <a:folHlink>
          <a:srgbClr val="E7E7E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ull picture master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8DC63F"/>
        </a:accent1>
        <a:accent2>
          <a:srgbClr val="A9D56F"/>
        </a:accent2>
        <a:accent3>
          <a:srgbClr val="FFFFFF"/>
        </a:accent3>
        <a:accent4>
          <a:srgbClr val="000000"/>
        </a:accent4>
        <a:accent5>
          <a:srgbClr val="C5DFAF"/>
        </a:accent5>
        <a:accent6>
          <a:srgbClr val="99C164"/>
        </a:accent6>
        <a:hlink>
          <a:srgbClr val="C6E39F"/>
        </a:hlink>
        <a:folHlink>
          <a:srgbClr val="E2F1C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ull picture master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E50E63"/>
        </a:accent1>
        <a:accent2>
          <a:srgbClr val="EB4A8A"/>
        </a:accent2>
        <a:accent3>
          <a:srgbClr val="FFFFFF"/>
        </a:accent3>
        <a:accent4>
          <a:srgbClr val="000000"/>
        </a:accent4>
        <a:accent5>
          <a:srgbClr val="F0AAB7"/>
        </a:accent5>
        <a:accent6>
          <a:srgbClr val="D5427D"/>
        </a:accent6>
        <a:hlink>
          <a:srgbClr val="F095A2"/>
        </a:hlink>
        <a:folHlink>
          <a:srgbClr val="F8C3D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ull picture master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D200"/>
        </a:accent1>
        <a:accent2>
          <a:srgbClr val="FFDE40"/>
        </a:accent2>
        <a:accent3>
          <a:srgbClr val="FFFFFF"/>
        </a:accent3>
        <a:accent4>
          <a:srgbClr val="000000"/>
        </a:accent4>
        <a:accent5>
          <a:srgbClr val="FFE5AA"/>
        </a:accent5>
        <a:accent6>
          <a:srgbClr val="E7C939"/>
        </a:accent6>
        <a:hlink>
          <a:srgbClr val="FFE980"/>
        </a:hlink>
        <a:folHlink>
          <a:srgbClr val="FFF4B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section header">
  <a:themeElements>
    <a:clrScheme name="section header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65A4"/>
      </a:accent1>
      <a:accent2>
        <a:srgbClr val="2C7FB6"/>
      </a:accent2>
      <a:accent3>
        <a:srgbClr val="FFFFFF"/>
      </a:accent3>
      <a:accent4>
        <a:srgbClr val="000000"/>
      </a:accent4>
      <a:accent5>
        <a:srgbClr val="AAB8CF"/>
      </a:accent5>
      <a:accent6>
        <a:srgbClr val="2772A5"/>
      </a:accent6>
      <a:hlink>
        <a:srgbClr val="749FCB"/>
      </a:hlink>
      <a:folHlink>
        <a:srgbClr val="B3C8E3"/>
      </a:folHlink>
    </a:clrScheme>
    <a:fontScheme name="section header">
      <a:majorFont>
        <a:latin typeface="Arial Black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ection head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65A4"/>
        </a:accent1>
        <a:accent2>
          <a:srgbClr val="8DC63F"/>
        </a:accent2>
        <a:accent3>
          <a:srgbClr val="FFFFFF"/>
        </a:accent3>
        <a:accent4>
          <a:srgbClr val="000000"/>
        </a:accent4>
        <a:accent5>
          <a:srgbClr val="AAB8CF"/>
        </a:accent5>
        <a:accent6>
          <a:srgbClr val="7FB338"/>
        </a:accent6>
        <a:hlink>
          <a:srgbClr val="E50E63"/>
        </a:hlink>
        <a:folHlink>
          <a:srgbClr val="FFDE4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header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65A4"/>
        </a:accent1>
        <a:accent2>
          <a:srgbClr val="2C7FB6"/>
        </a:accent2>
        <a:accent3>
          <a:srgbClr val="FFFFFF"/>
        </a:accent3>
        <a:accent4>
          <a:srgbClr val="000000"/>
        </a:accent4>
        <a:accent5>
          <a:srgbClr val="AAB8CF"/>
        </a:accent5>
        <a:accent6>
          <a:srgbClr val="2772A5"/>
        </a:accent6>
        <a:hlink>
          <a:srgbClr val="749FCB"/>
        </a:hlink>
        <a:folHlink>
          <a:srgbClr val="B3C8E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head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A7A9AC"/>
        </a:accent1>
        <a:accent2>
          <a:srgbClr val="C0C9CA"/>
        </a:accent2>
        <a:accent3>
          <a:srgbClr val="FFFFFF"/>
        </a:accent3>
        <a:accent4>
          <a:srgbClr val="000000"/>
        </a:accent4>
        <a:accent5>
          <a:srgbClr val="D0D1D2"/>
        </a:accent5>
        <a:accent6>
          <a:srgbClr val="AEB6B7"/>
        </a:accent6>
        <a:hlink>
          <a:srgbClr val="D1D2D4"/>
        </a:hlink>
        <a:folHlink>
          <a:srgbClr val="E7E7E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header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8DC63F"/>
        </a:accent1>
        <a:accent2>
          <a:srgbClr val="A9D56F"/>
        </a:accent2>
        <a:accent3>
          <a:srgbClr val="FFFFFF"/>
        </a:accent3>
        <a:accent4>
          <a:srgbClr val="000000"/>
        </a:accent4>
        <a:accent5>
          <a:srgbClr val="C5DFAF"/>
        </a:accent5>
        <a:accent6>
          <a:srgbClr val="99C164"/>
        </a:accent6>
        <a:hlink>
          <a:srgbClr val="C6E39F"/>
        </a:hlink>
        <a:folHlink>
          <a:srgbClr val="E2F1C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header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E50E63"/>
        </a:accent1>
        <a:accent2>
          <a:srgbClr val="EB4A8A"/>
        </a:accent2>
        <a:accent3>
          <a:srgbClr val="FFFFFF"/>
        </a:accent3>
        <a:accent4>
          <a:srgbClr val="000000"/>
        </a:accent4>
        <a:accent5>
          <a:srgbClr val="F0AAB7"/>
        </a:accent5>
        <a:accent6>
          <a:srgbClr val="D5427D"/>
        </a:accent6>
        <a:hlink>
          <a:srgbClr val="F095A2"/>
        </a:hlink>
        <a:folHlink>
          <a:srgbClr val="F8C3D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header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D200"/>
        </a:accent1>
        <a:accent2>
          <a:srgbClr val="FFDE40"/>
        </a:accent2>
        <a:accent3>
          <a:srgbClr val="FFFFFF"/>
        </a:accent3>
        <a:accent4>
          <a:srgbClr val="000000"/>
        </a:accent4>
        <a:accent5>
          <a:srgbClr val="FFE5AA"/>
        </a:accent5>
        <a:accent6>
          <a:srgbClr val="E7C939"/>
        </a:accent6>
        <a:hlink>
          <a:srgbClr val="FFE980"/>
        </a:hlink>
        <a:folHlink>
          <a:srgbClr val="FFF4B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mall picture master 2">
    <a:dk1>
      <a:srgbClr val="000000"/>
    </a:dk1>
    <a:lt1>
      <a:srgbClr val="FFFFFF"/>
    </a:lt1>
    <a:dk2>
      <a:srgbClr val="000000"/>
    </a:dk2>
    <a:lt2>
      <a:srgbClr val="808080"/>
    </a:lt2>
    <a:accent1>
      <a:srgbClr val="0065A4"/>
    </a:accent1>
    <a:accent2>
      <a:srgbClr val="2C7FB6"/>
    </a:accent2>
    <a:accent3>
      <a:srgbClr val="FFFFFF"/>
    </a:accent3>
    <a:accent4>
      <a:srgbClr val="000000"/>
    </a:accent4>
    <a:accent5>
      <a:srgbClr val="AAB8CF"/>
    </a:accent5>
    <a:accent6>
      <a:srgbClr val="2772A5"/>
    </a:accent6>
    <a:hlink>
      <a:srgbClr val="749FCB"/>
    </a:hlink>
    <a:folHlink>
      <a:srgbClr val="B3C8E3"/>
    </a:folHlink>
  </a:clrScheme>
</a:themeOverride>
</file>

<file path=ppt/theme/themeOverride10.xml><?xml version="1.0" encoding="utf-8"?>
<a:themeOverride xmlns:a="http://schemas.openxmlformats.org/drawingml/2006/main">
  <a:clrScheme name="full picture master 2">
    <a:dk1>
      <a:srgbClr val="000000"/>
    </a:dk1>
    <a:lt1>
      <a:srgbClr val="FFFFFF"/>
    </a:lt1>
    <a:dk2>
      <a:srgbClr val="000000"/>
    </a:dk2>
    <a:lt2>
      <a:srgbClr val="808080"/>
    </a:lt2>
    <a:accent1>
      <a:srgbClr val="0065A4"/>
    </a:accent1>
    <a:accent2>
      <a:srgbClr val="2C7FB6"/>
    </a:accent2>
    <a:accent3>
      <a:srgbClr val="FFFFFF"/>
    </a:accent3>
    <a:accent4>
      <a:srgbClr val="000000"/>
    </a:accent4>
    <a:accent5>
      <a:srgbClr val="AAB8CF"/>
    </a:accent5>
    <a:accent6>
      <a:srgbClr val="2772A5"/>
    </a:accent6>
    <a:hlink>
      <a:srgbClr val="749FCB"/>
    </a:hlink>
    <a:folHlink>
      <a:srgbClr val="B3C8E3"/>
    </a:folHlink>
  </a:clrScheme>
</a:themeOverride>
</file>

<file path=ppt/theme/themeOverride11.xml><?xml version="1.0" encoding="utf-8"?>
<a:themeOverride xmlns:a="http://schemas.openxmlformats.org/drawingml/2006/main">
  <a:clrScheme name="section header 2">
    <a:dk1>
      <a:srgbClr val="000000"/>
    </a:dk1>
    <a:lt1>
      <a:srgbClr val="FFFFFF"/>
    </a:lt1>
    <a:dk2>
      <a:srgbClr val="000000"/>
    </a:dk2>
    <a:lt2>
      <a:srgbClr val="808080"/>
    </a:lt2>
    <a:accent1>
      <a:srgbClr val="0065A4"/>
    </a:accent1>
    <a:accent2>
      <a:srgbClr val="2C7FB6"/>
    </a:accent2>
    <a:accent3>
      <a:srgbClr val="FFFFFF"/>
    </a:accent3>
    <a:accent4>
      <a:srgbClr val="000000"/>
    </a:accent4>
    <a:accent5>
      <a:srgbClr val="AAB8CF"/>
    </a:accent5>
    <a:accent6>
      <a:srgbClr val="2772A5"/>
    </a:accent6>
    <a:hlink>
      <a:srgbClr val="749FCB"/>
    </a:hlink>
    <a:folHlink>
      <a:srgbClr val="B3C8E3"/>
    </a:folHlink>
  </a:clrScheme>
</a:themeOverride>
</file>

<file path=ppt/theme/themeOverride12.xml><?xml version="1.0" encoding="utf-8"?>
<a:themeOverride xmlns:a="http://schemas.openxmlformats.org/drawingml/2006/main">
  <a:clrScheme name="section header 2">
    <a:dk1>
      <a:srgbClr val="000000"/>
    </a:dk1>
    <a:lt1>
      <a:srgbClr val="FFFFFF"/>
    </a:lt1>
    <a:dk2>
      <a:srgbClr val="000000"/>
    </a:dk2>
    <a:lt2>
      <a:srgbClr val="808080"/>
    </a:lt2>
    <a:accent1>
      <a:srgbClr val="0065A4"/>
    </a:accent1>
    <a:accent2>
      <a:srgbClr val="2C7FB6"/>
    </a:accent2>
    <a:accent3>
      <a:srgbClr val="FFFFFF"/>
    </a:accent3>
    <a:accent4>
      <a:srgbClr val="000000"/>
    </a:accent4>
    <a:accent5>
      <a:srgbClr val="AAB8CF"/>
    </a:accent5>
    <a:accent6>
      <a:srgbClr val="2772A5"/>
    </a:accent6>
    <a:hlink>
      <a:srgbClr val="749FCB"/>
    </a:hlink>
    <a:folHlink>
      <a:srgbClr val="B3C8E3"/>
    </a:folHlink>
  </a:clrScheme>
</a:themeOverride>
</file>

<file path=ppt/theme/themeOverride13.xml><?xml version="1.0" encoding="utf-8"?>
<a:themeOverride xmlns:a="http://schemas.openxmlformats.org/drawingml/2006/main">
  <a:clrScheme name="small picture master 2">
    <a:dk1>
      <a:srgbClr val="000000"/>
    </a:dk1>
    <a:lt1>
      <a:srgbClr val="FFFFFF"/>
    </a:lt1>
    <a:dk2>
      <a:srgbClr val="000000"/>
    </a:dk2>
    <a:lt2>
      <a:srgbClr val="808080"/>
    </a:lt2>
    <a:accent1>
      <a:srgbClr val="0065A4"/>
    </a:accent1>
    <a:accent2>
      <a:srgbClr val="2C7FB6"/>
    </a:accent2>
    <a:accent3>
      <a:srgbClr val="FFFFFF"/>
    </a:accent3>
    <a:accent4>
      <a:srgbClr val="000000"/>
    </a:accent4>
    <a:accent5>
      <a:srgbClr val="AAB8CF"/>
    </a:accent5>
    <a:accent6>
      <a:srgbClr val="2772A5"/>
    </a:accent6>
    <a:hlink>
      <a:srgbClr val="749FCB"/>
    </a:hlink>
    <a:folHlink>
      <a:srgbClr val="B3C8E3"/>
    </a:folHlink>
  </a:clrScheme>
</a:themeOverride>
</file>

<file path=ppt/theme/themeOverride14.xml><?xml version="1.0" encoding="utf-8"?>
<a:themeOverride xmlns:a="http://schemas.openxmlformats.org/drawingml/2006/main">
  <a:clrScheme name="full picture master 2">
    <a:dk1>
      <a:srgbClr val="000000"/>
    </a:dk1>
    <a:lt1>
      <a:srgbClr val="FFFFFF"/>
    </a:lt1>
    <a:dk2>
      <a:srgbClr val="000000"/>
    </a:dk2>
    <a:lt2>
      <a:srgbClr val="808080"/>
    </a:lt2>
    <a:accent1>
      <a:srgbClr val="0065A4"/>
    </a:accent1>
    <a:accent2>
      <a:srgbClr val="2C7FB6"/>
    </a:accent2>
    <a:accent3>
      <a:srgbClr val="FFFFFF"/>
    </a:accent3>
    <a:accent4>
      <a:srgbClr val="000000"/>
    </a:accent4>
    <a:accent5>
      <a:srgbClr val="AAB8CF"/>
    </a:accent5>
    <a:accent6>
      <a:srgbClr val="2772A5"/>
    </a:accent6>
    <a:hlink>
      <a:srgbClr val="749FCB"/>
    </a:hlink>
    <a:folHlink>
      <a:srgbClr val="B3C8E3"/>
    </a:folHlink>
  </a:clrScheme>
</a:themeOverride>
</file>

<file path=ppt/theme/themeOverride15.xml><?xml version="1.0" encoding="utf-8"?>
<a:themeOverride xmlns:a="http://schemas.openxmlformats.org/drawingml/2006/main">
  <a:clrScheme name="full picture master 2">
    <a:dk1>
      <a:srgbClr val="000000"/>
    </a:dk1>
    <a:lt1>
      <a:srgbClr val="FFFFFF"/>
    </a:lt1>
    <a:dk2>
      <a:srgbClr val="000000"/>
    </a:dk2>
    <a:lt2>
      <a:srgbClr val="808080"/>
    </a:lt2>
    <a:accent1>
      <a:srgbClr val="0065A4"/>
    </a:accent1>
    <a:accent2>
      <a:srgbClr val="2C7FB6"/>
    </a:accent2>
    <a:accent3>
      <a:srgbClr val="FFFFFF"/>
    </a:accent3>
    <a:accent4>
      <a:srgbClr val="000000"/>
    </a:accent4>
    <a:accent5>
      <a:srgbClr val="AAB8CF"/>
    </a:accent5>
    <a:accent6>
      <a:srgbClr val="2772A5"/>
    </a:accent6>
    <a:hlink>
      <a:srgbClr val="749FCB"/>
    </a:hlink>
    <a:folHlink>
      <a:srgbClr val="B3C8E3"/>
    </a:folHlink>
  </a:clrScheme>
</a:themeOverride>
</file>

<file path=ppt/theme/themeOverride16.xml><?xml version="1.0" encoding="utf-8"?>
<a:themeOverride xmlns:a="http://schemas.openxmlformats.org/drawingml/2006/main">
  <a:clrScheme name="small picture master 2">
    <a:dk1>
      <a:srgbClr val="000000"/>
    </a:dk1>
    <a:lt1>
      <a:srgbClr val="FFFFFF"/>
    </a:lt1>
    <a:dk2>
      <a:srgbClr val="000000"/>
    </a:dk2>
    <a:lt2>
      <a:srgbClr val="808080"/>
    </a:lt2>
    <a:accent1>
      <a:srgbClr val="0065A4"/>
    </a:accent1>
    <a:accent2>
      <a:srgbClr val="2C7FB6"/>
    </a:accent2>
    <a:accent3>
      <a:srgbClr val="FFFFFF"/>
    </a:accent3>
    <a:accent4>
      <a:srgbClr val="000000"/>
    </a:accent4>
    <a:accent5>
      <a:srgbClr val="AAB8CF"/>
    </a:accent5>
    <a:accent6>
      <a:srgbClr val="2772A5"/>
    </a:accent6>
    <a:hlink>
      <a:srgbClr val="749FCB"/>
    </a:hlink>
    <a:folHlink>
      <a:srgbClr val="B3C8E3"/>
    </a:folHlink>
  </a:clrScheme>
</a:themeOverride>
</file>

<file path=ppt/theme/themeOverride17.xml><?xml version="1.0" encoding="utf-8"?>
<a:themeOverride xmlns:a="http://schemas.openxmlformats.org/drawingml/2006/main">
  <a:clrScheme name="full picture master 2">
    <a:dk1>
      <a:srgbClr val="000000"/>
    </a:dk1>
    <a:lt1>
      <a:srgbClr val="FFFFFF"/>
    </a:lt1>
    <a:dk2>
      <a:srgbClr val="000000"/>
    </a:dk2>
    <a:lt2>
      <a:srgbClr val="808080"/>
    </a:lt2>
    <a:accent1>
      <a:srgbClr val="0065A4"/>
    </a:accent1>
    <a:accent2>
      <a:srgbClr val="2C7FB6"/>
    </a:accent2>
    <a:accent3>
      <a:srgbClr val="FFFFFF"/>
    </a:accent3>
    <a:accent4>
      <a:srgbClr val="000000"/>
    </a:accent4>
    <a:accent5>
      <a:srgbClr val="AAB8CF"/>
    </a:accent5>
    <a:accent6>
      <a:srgbClr val="2772A5"/>
    </a:accent6>
    <a:hlink>
      <a:srgbClr val="749FCB"/>
    </a:hlink>
    <a:folHlink>
      <a:srgbClr val="B3C8E3"/>
    </a:folHlink>
  </a:clrScheme>
</a:themeOverride>
</file>

<file path=ppt/theme/themeOverride18.xml><?xml version="1.0" encoding="utf-8"?>
<a:themeOverride xmlns:a="http://schemas.openxmlformats.org/drawingml/2006/main">
  <a:clrScheme name="full picture master 2">
    <a:dk1>
      <a:srgbClr val="000000"/>
    </a:dk1>
    <a:lt1>
      <a:srgbClr val="FFFFFF"/>
    </a:lt1>
    <a:dk2>
      <a:srgbClr val="000000"/>
    </a:dk2>
    <a:lt2>
      <a:srgbClr val="808080"/>
    </a:lt2>
    <a:accent1>
      <a:srgbClr val="0065A4"/>
    </a:accent1>
    <a:accent2>
      <a:srgbClr val="2C7FB6"/>
    </a:accent2>
    <a:accent3>
      <a:srgbClr val="FFFFFF"/>
    </a:accent3>
    <a:accent4>
      <a:srgbClr val="000000"/>
    </a:accent4>
    <a:accent5>
      <a:srgbClr val="AAB8CF"/>
    </a:accent5>
    <a:accent6>
      <a:srgbClr val="2772A5"/>
    </a:accent6>
    <a:hlink>
      <a:srgbClr val="749FCB"/>
    </a:hlink>
    <a:folHlink>
      <a:srgbClr val="B3C8E3"/>
    </a:folHlink>
  </a:clrScheme>
</a:themeOverride>
</file>

<file path=ppt/theme/themeOverride19.xml><?xml version="1.0" encoding="utf-8"?>
<a:themeOverride xmlns:a="http://schemas.openxmlformats.org/drawingml/2006/main">
  <a:clrScheme name="full picture master 2">
    <a:dk1>
      <a:srgbClr val="000000"/>
    </a:dk1>
    <a:lt1>
      <a:srgbClr val="FFFFFF"/>
    </a:lt1>
    <a:dk2>
      <a:srgbClr val="000000"/>
    </a:dk2>
    <a:lt2>
      <a:srgbClr val="808080"/>
    </a:lt2>
    <a:accent1>
      <a:srgbClr val="0065A4"/>
    </a:accent1>
    <a:accent2>
      <a:srgbClr val="2C7FB6"/>
    </a:accent2>
    <a:accent3>
      <a:srgbClr val="FFFFFF"/>
    </a:accent3>
    <a:accent4>
      <a:srgbClr val="000000"/>
    </a:accent4>
    <a:accent5>
      <a:srgbClr val="AAB8CF"/>
    </a:accent5>
    <a:accent6>
      <a:srgbClr val="2772A5"/>
    </a:accent6>
    <a:hlink>
      <a:srgbClr val="749FCB"/>
    </a:hlink>
    <a:folHlink>
      <a:srgbClr val="B3C8E3"/>
    </a:folHlink>
  </a:clrScheme>
</a:themeOverride>
</file>

<file path=ppt/theme/themeOverride2.xml><?xml version="1.0" encoding="utf-8"?>
<a:themeOverride xmlns:a="http://schemas.openxmlformats.org/drawingml/2006/main">
  <a:clrScheme name="section header 2">
    <a:dk1>
      <a:srgbClr val="000000"/>
    </a:dk1>
    <a:lt1>
      <a:srgbClr val="FFFFFF"/>
    </a:lt1>
    <a:dk2>
      <a:srgbClr val="000000"/>
    </a:dk2>
    <a:lt2>
      <a:srgbClr val="808080"/>
    </a:lt2>
    <a:accent1>
      <a:srgbClr val="0065A4"/>
    </a:accent1>
    <a:accent2>
      <a:srgbClr val="2C7FB6"/>
    </a:accent2>
    <a:accent3>
      <a:srgbClr val="FFFFFF"/>
    </a:accent3>
    <a:accent4>
      <a:srgbClr val="000000"/>
    </a:accent4>
    <a:accent5>
      <a:srgbClr val="AAB8CF"/>
    </a:accent5>
    <a:accent6>
      <a:srgbClr val="2772A5"/>
    </a:accent6>
    <a:hlink>
      <a:srgbClr val="749FCB"/>
    </a:hlink>
    <a:folHlink>
      <a:srgbClr val="B3C8E3"/>
    </a:folHlink>
  </a:clrScheme>
</a:themeOverride>
</file>

<file path=ppt/theme/themeOverride20.xml><?xml version="1.0" encoding="utf-8"?>
<a:themeOverride xmlns:a="http://schemas.openxmlformats.org/drawingml/2006/main">
  <a:clrScheme name="full picture master 2">
    <a:dk1>
      <a:srgbClr val="000000"/>
    </a:dk1>
    <a:lt1>
      <a:srgbClr val="FFFFFF"/>
    </a:lt1>
    <a:dk2>
      <a:srgbClr val="000000"/>
    </a:dk2>
    <a:lt2>
      <a:srgbClr val="808080"/>
    </a:lt2>
    <a:accent1>
      <a:srgbClr val="0065A4"/>
    </a:accent1>
    <a:accent2>
      <a:srgbClr val="2C7FB6"/>
    </a:accent2>
    <a:accent3>
      <a:srgbClr val="FFFFFF"/>
    </a:accent3>
    <a:accent4>
      <a:srgbClr val="000000"/>
    </a:accent4>
    <a:accent5>
      <a:srgbClr val="AAB8CF"/>
    </a:accent5>
    <a:accent6>
      <a:srgbClr val="2772A5"/>
    </a:accent6>
    <a:hlink>
      <a:srgbClr val="749FCB"/>
    </a:hlink>
    <a:folHlink>
      <a:srgbClr val="B3C8E3"/>
    </a:folHlink>
  </a:clrScheme>
</a:themeOverride>
</file>

<file path=ppt/theme/themeOverride21.xml><?xml version="1.0" encoding="utf-8"?>
<a:themeOverride xmlns:a="http://schemas.openxmlformats.org/drawingml/2006/main">
  <a:clrScheme name="small picture master 2">
    <a:dk1>
      <a:srgbClr val="000000"/>
    </a:dk1>
    <a:lt1>
      <a:srgbClr val="FFFFFF"/>
    </a:lt1>
    <a:dk2>
      <a:srgbClr val="000000"/>
    </a:dk2>
    <a:lt2>
      <a:srgbClr val="808080"/>
    </a:lt2>
    <a:accent1>
      <a:srgbClr val="0065A4"/>
    </a:accent1>
    <a:accent2>
      <a:srgbClr val="2C7FB6"/>
    </a:accent2>
    <a:accent3>
      <a:srgbClr val="FFFFFF"/>
    </a:accent3>
    <a:accent4>
      <a:srgbClr val="000000"/>
    </a:accent4>
    <a:accent5>
      <a:srgbClr val="AAB8CF"/>
    </a:accent5>
    <a:accent6>
      <a:srgbClr val="2772A5"/>
    </a:accent6>
    <a:hlink>
      <a:srgbClr val="749FCB"/>
    </a:hlink>
    <a:folHlink>
      <a:srgbClr val="B3C8E3"/>
    </a:folHlink>
  </a:clrScheme>
</a:themeOverride>
</file>

<file path=ppt/theme/themeOverride22.xml><?xml version="1.0" encoding="utf-8"?>
<a:themeOverride xmlns:a="http://schemas.openxmlformats.org/drawingml/2006/main">
  <a:clrScheme name="full picture master 2">
    <a:dk1>
      <a:srgbClr val="000000"/>
    </a:dk1>
    <a:lt1>
      <a:srgbClr val="FFFFFF"/>
    </a:lt1>
    <a:dk2>
      <a:srgbClr val="000000"/>
    </a:dk2>
    <a:lt2>
      <a:srgbClr val="808080"/>
    </a:lt2>
    <a:accent1>
      <a:srgbClr val="0065A4"/>
    </a:accent1>
    <a:accent2>
      <a:srgbClr val="2C7FB6"/>
    </a:accent2>
    <a:accent3>
      <a:srgbClr val="FFFFFF"/>
    </a:accent3>
    <a:accent4>
      <a:srgbClr val="000000"/>
    </a:accent4>
    <a:accent5>
      <a:srgbClr val="AAB8CF"/>
    </a:accent5>
    <a:accent6>
      <a:srgbClr val="2772A5"/>
    </a:accent6>
    <a:hlink>
      <a:srgbClr val="749FCB"/>
    </a:hlink>
    <a:folHlink>
      <a:srgbClr val="B3C8E3"/>
    </a:folHlink>
  </a:clrScheme>
</a:themeOverride>
</file>

<file path=ppt/theme/themeOverride23.xml><?xml version="1.0" encoding="utf-8"?>
<a:themeOverride xmlns:a="http://schemas.openxmlformats.org/drawingml/2006/main">
  <a:clrScheme name="full picture master 2">
    <a:dk1>
      <a:srgbClr val="000000"/>
    </a:dk1>
    <a:lt1>
      <a:srgbClr val="FFFFFF"/>
    </a:lt1>
    <a:dk2>
      <a:srgbClr val="000000"/>
    </a:dk2>
    <a:lt2>
      <a:srgbClr val="808080"/>
    </a:lt2>
    <a:accent1>
      <a:srgbClr val="0065A4"/>
    </a:accent1>
    <a:accent2>
      <a:srgbClr val="2C7FB6"/>
    </a:accent2>
    <a:accent3>
      <a:srgbClr val="FFFFFF"/>
    </a:accent3>
    <a:accent4>
      <a:srgbClr val="000000"/>
    </a:accent4>
    <a:accent5>
      <a:srgbClr val="AAB8CF"/>
    </a:accent5>
    <a:accent6>
      <a:srgbClr val="2772A5"/>
    </a:accent6>
    <a:hlink>
      <a:srgbClr val="749FCB"/>
    </a:hlink>
    <a:folHlink>
      <a:srgbClr val="B3C8E3"/>
    </a:folHlink>
  </a:clrScheme>
</a:themeOverride>
</file>

<file path=ppt/theme/themeOverride24.xml><?xml version="1.0" encoding="utf-8"?>
<a:themeOverride xmlns:a="http://schemas.openxmlformats.org/drawingml/2006/main">
  <a:clrScheme name="full picture master 2">
    <a:dk1>
      <a:srgbClr val="000000"/>
    </a:dk1>
    <a:lt1>
      <a:srgbClr val="FFFFFF"/>
    </a:lt1>
    <a:dk2>
      <a:srgbClr val="000000"/>
    </a:dk2>
    <a:lt2>
      <a:srgbClr val="808080"/>
    </a:lt2>
    <a:accent1>
      <a:srgbClr val="0065A4"/>
    </a:accent1>
    <a:accent2>
      <a:srgbClr val="2C7FB6"/>
    </a:accent2>
    <a:accent3>
      <a:srgbClr val="FFFFFF"/>
    </a:accent3>
    <a:accent4>
      <a:srgbClr val="000000"/>
    </a:accent4>
    <a:accent5>
      <a:srgbClr val="AAB8CF"/>
    </a:accent5>
    <a:accent6>
      <a:srgbClr val="2772A5"/>
    </a:accent6>
    <a:hlink>
      <a:srgbClr val="749FCB"/>
    </a:hlink>
    <a:folHlink>
      <a:srgbClr val="B3C8E3"/>
    </a:folHlink>
  </a:clrScheme>
</a:themeOverride>
</file>

<file path=ppt/theme/themeOverride25.xml><?xml version="1.0" encoding="utf-8"?>
<a:themeOverride xmlns:a="http://schemas.openxmlformats.org/drawingml/2006/main">
  <a:clrScheme name="full picture master 2">
    <a:dk1>
      <a:srgbClr val="000000"/>
    </a:dk1>
    <a:lt1>
      <a:srgbClr val="FFFFFF"/>
    </a:lt1>
    <a:dk2>
      <a:srgbClr val="000000"/>
    </a:dk2>
    <a:lt2>
      <a:srgbClr val="808080"/>
    </a:lt2>
    <a:accent1>
      <a:srgbClr val="0065A4"/>
    </a:accent1>
    <a:accent2>
      <a:srgbClr val="2C7FB6"/>
    </a:accent2>
    <a:accent3>
      <a:srgbClr val="FFFFFF"/>
    </a:accent3>
    <a:accent4>
      <a:srgbClr val="000000"/>
    </a:accent4>
    <a:accent5>
      <a:srgbClr val="AAB8CF"/>
    </a:accent5>
    <a:accent6>
      <a:srgbClr val="2772A5"/>
    </a:accent6>
    <a:hlink>
      <a:srgbClr val="749FCB"/>
    </a:hlink>
    <a:folHlink>
      <a:srgbClr val="B3C8E3"/>
    </a:folHlink>
  </a:clrScheme>
</a:themeOverride>
</file>

<file path=ppt/theme/themeOverride26.xml><?xml version="1.0" encoding="utf-8"?>
<a:themeOverride xmlns:a="http://schemas.openxmlformats.org/drawingml/2006/main">
  <a:clrScheme name="full picture master 2">
    <a:dk1>
      <a:srgbClr val="000000"/>
    </a:dk1>
    <a:lt1>
      <a:srgbClr val="FFFFFF"/>
    </a:lt1>
    <a:dk2>
      <a:srgbClr val="000000"/>
    </a:dk2>
    <a:lt2>
      <a:srgbClr val="808080"/>
    </a:lt2>
    <a:accent1>
      <a:srgbClr val="0065A4"/>
    </a:accent1>
    <a:accent2>
      <a:srgbClr val="2C7FB6"/>
    </a:accent2>
    <a:accent3>
      <a:srgbClr val="FFFFFF"/>
    </a:accent3>
    <a:accent4>
      <a:srgbClr val="000000"/>
    </a:accent4>
    <a:accent5>
      <a:srgbClr val="AAB8CF"/>
    </a:accent5>
    <a:accent6>
      <a:srgbClr val="2772A5"/>
    </a:accent6>
    <a:hlink>
      <a:srgbClr val="749FCB"/>
    </a:hlink>
    <a:folHlink>
      <a:srgbClr val="B3C8E3"/>
    </a:folHlink>
  </a:clrScheme>
</a:themeOverride>
</file>

<file path=ppt/theme/themeOverride27.xml><?xml version="1.0" encoding="utf-8"?>
<a:themeOverride xmlns:a="http://schemas.openxmlformats.org/drawingml/2006/main">
  <a:clrScheme name="section header 2">
    <a:dk1>
      <a:srgbClr val="000000"/>
    </a:dk1>
    <a:lt1>
      <a:srgbClr val="FFFFFF"/>
    </a:lt1>
    <a:dk2>
      <a:srgbClr val="000000"/>
    </a:dk2>
    <a:lt2>
      <a:srgbClr val="808080"/>
    </a:lt2>
    <a:accent1>
      <a:srgbClr val="0065A4"/>
    </a:accent1>
    <a:accent2>
      <a:srgbClr val="2C7FB6"/>
    </a:accent2>
    <a:accent3>
      <a:srgbClr val="FFFFFF"/>
    </a:accent3>
    <a:accent4>
      <a:srgbClr val="000000"/>
    </a:accent4>
    <a:accent5>
      <a:srgbClr val="AAB8CF"/>
    </a:accent5>
    <a:accent6>
      <a:srgbClr val="2772A5"/>
    </a:accent6>
    <a:hlink>
      <a:srgbClr val="749FCB"/>
    </a:hlink>
    <a:folHlink>
      <a:srgbClr val="B3C8E3"/>
    </a:folHlink>
  </a:clrScheme>
</a:themeOverride>
</file>

<file path=ppt/theme/themeOverride3.xml><?xml version="1.0" encoding="utf-8"?>
<a:themeOverride xmlns:a="http://schemas.openxmlformats.org/drawingml/2006/main">
  <a:clrScheme name="section header 2">
    <a:dk1>
      <a:srgbClr val="000000"/>
    </a:dk1>
    <a:lt1>
      <a:srgbClr val="FFFFFF"/>
    </a:lt1>
    <a:dk2>
      <a:srgbClr val="000000"/>
    </a:dk2>
    <a:lt2>
      <a:srgbClr val="808080"/>
    </a:lt2>
    <a:accent1>
      <a:srgbClr val="0065A4"/>
    </a:accent1>
    <a:accent2>
      <a:srgbClr val="2C7FB6"/>
    </a:accent2>
    <a:accent3>
      <a:srgbClr val="FFFFFF"/>
    </a:accent3>
    <a:accent4>
      <a:srgbClr val="000000"/>
    </a:accent4>
    <a:accent5>
      <a:srgbClr val="AAB8CF"/>
    </a:accent5>
    <a:accent6>
      <a:srgbClr val="2772A5"/>
    </a:accent6>
    <a:hlink>
      <a:srgbClr val="749FCB"/>
    </a:hlink>
    <a:folHlink>
      <a:srgbClr val="B3C8E3"/>
    </a:folHlink>
  </a:clrScheme>
</a:themeOverride>
</file>

<file path=ppt/theme/themeOverride4.xml><?xml version="1.0" encoding="utf-8"?>
<a:themeOverride xmlns:a="http://schemas.openxmlformats.org/drawingml/2006/main">
  <a:clrScheme name="section header 2">
    <a:dk1>
      <a:srgbClr val="000000"/>
    </a:dk1>
    <a:lt1>
      <a:srgbClr val="FFFFFF"/>
    </a:lt1>
    <a:dk2>
      <a:srgbClr val="000000"/>
    </a:dk2>
    <a:lt2>
      <a:srgbClr val="808080"/>
    </a:lt2>
    <a:accent1>
      <a:srgbClr val="0065A4"/>
    </a:accent1>
    <a:accent2>
      <a:srgbClr val="2C7FB6"/>
    </a:accent2>
    <a:accent3>
      <a:srgbClr val="FFFFFF"/>
    </a:accent3>
    <a:accent4>
      <a:srgbClr val="000000"/>
    </a:accent4>
    <a:accent5>
      <a:srgbClr val="AAB8CF"/>
    </a:accent5>
    <a:accent6>
      <a:srgbClr val="2772A5"/>
    </a:accent6>
    <a:hlink>
      <a:srgbClr val="749FCB"/>
    </a:hlink>
    <a:folHlink>
      <a:srgbClr val="B3C8E3"/>
    </a:folHlink>
  </a:clrScheme>
</a:themeOverride>
</file>

<file path=ppt/theme/themeOverride5.xml><?xml version="1.0" encoding="utf-8"?>
<a:themeOverride xmlns:a="http://schemas.openxmlformats.org/drawingml/2006/main">
  <a:clrScheme name="section header 2">
    <a:dk1>
      <a:srgbClr val="000000"/>
    </a:dk1>
    <a:lt1>
      <a:srgbClr val="FFFFFF"/>
    </a:lt1>
    <a:dk2>
      <a:srgbClr val="000000"/>
    </a:dk2>
    <a:lt2>
      <a:srgbClr val="808080"/>
    </a:lt2>
    <a:accent1>
      <a:srgbClr val="0065A4"/>
    </a:accent1>
    <a:accent2>
      <a:srgbClr val="2C7FB6"/>
    </a:accent2>
    <a:accent3>
      <a:srgbClr val="FFFFFF"/>
    </a:accent3>
    <a:accent4>
      <a:srgbClr val="000000"/>
    </a:accent4>
    <a:accent5>
      <a:srgbClr val="AAB8CF"/>
    </a:accent5>
    <a:accent6>
      <a:srgbClr val="2772A5"/>
    </a:accent6>
    <a:hlink>
      <a:srgbClr val="749FCB"/>
    </a:hlink>
    <a:folHlink>
      <a:srgbClr val="B3C8E3"/>
    </a:folHlink>
  </a:clrScheme>
</a:themeOverride>
</file>

<file path=ppt/theme/themeOverride6.xml><?xml version="1.0" encoding="utf-8"?>
<a:themeOverride xmlns:a="http://schemas.openxmlformats.org/drawingml/2006/main">
  <a:clrScheme name="small picture master 2">
    <a:dk1>
      <a:srgbClr val="000000"/>
    </a:dk1>
    <a:lt1>
      <a:srgbClr val="FFFFFF"/>
    </a:lt1>
    <a:dk2>
      <a:srgbClr val="000000"/>
    </a:dk2>
    <a:lt2>
      <a:srgbClr val="808080"/>
    </a:lt2>
    <a:accent1>
      <a:srgbClr val="0065A4"/>
    </a:accent1>
    <a:accent2>
      <a:srgbClr val="2C7FB6"/>
    </a:accent2>
    <a:accent3>
      <a:srgbClr val="FFFFFF"/>
    </a:accent3>
    <a:accent4>
      <a:srgbClr val="000000"/>
    </a:accent4>
    <a:accent5>
      <a:srgbClr val="AAB8CF"/>
    </a:accent5>
    <a:accent6>
      <a:srgbClr val="2772A5"/>
    </a:accent6>
    <a:hlink>
      <a:srgbClr val="749FCB"/>
    </a:hlink>
    <a:folHlink>
      <a:srgbClr val="B3C8E3"/>
    </a:folHlink>
  </a:clrScheme>
</a:themeOverride>
</file>

<file path=ppt/theme/themeOverride7.xml><?xml version="1.0" encoding="utf-8"?>
<a:themeOverride xmlns:a="http://schemas.openxmlformats.org/drawingml/2006/main">
  <a:clrScheme name="full picture master 2">
    <a:dk1>
      <a:srgbClr val="000000"/>
    </a:dk1>
    <a:lt1>
      <a:srgbClr val="FFFFFF"/>
    </a:lt1>
    <a:dk2>
      <a:srgbClr val="000000"/>
    </a:dk2>
    <a:lt2>
      <a:srgbClr val="808080"/>
    </a:lt2>
    <a:accent1>
      <a:srgbClr val="0065A4"/>
    </a:accent1>
    <a:accent2>
      <a:srgbClr val="2C7FB6"/>
    </a:accent2>
    <a:accent3>
      <a:srgbClr val="FFFFFF"/>
    </a:accent3>
    <a:accent4>
      <a:srgbClr val="000000"/>
    </a:accent4>
    <a:accent5>
      <a:srgbClr val="AAB8CF"/>
    </a:accent5>
    <a:accent6>
      <a:srgbClr val="2772A5"/>
    </a:accent6>
    <a:hlink>
      <a:srgbClr val="749FCB"/>
    </a:hlink>
    <a:folHlink>
      <a:srgbClr val="B3C8E3"/>
    </a:folHlink>
  </a:clrScheme>
</a:themeOverride>
</file>

<file path=ppt/theme/themeOverride8.xml><?xml version="1.0" encoding="utf-8"?>
<a:themeOverride xmlns:a="http://schemas.openxmlformats.org/drawingml/2006/main">
  <a:clrScheme name="full picture master 2">
    <a:dk1>
      <a:srgbClr val="000000"/>
    </a:dk1>
    <a:lt1>
      <a:srgbClr val="FFFFFF"/>
    </a:lt1>
    <a:dk2>
      <a:srgbClr val="000000"/>
    </a:dk2>
    <a:lt2>
      <a:srgbClr val="808080"/>
    </a:lt2>
    <a:accent1>
      <a:srgbClr val="0065A4"/>
    </a:accent1>
    <a:accent2>
      <a:srgbClr val="2C7FB6"/>
    </a:accent2>
    <a:accent3>
      <a:srgbClr val="FFFFFF"/>
    </a:accent3>
    <a:accent4>
      <a:srgbClr val="000000"/>
    </a:accent4>
    <a:accent5>
      <a:srgbClr val="AAB8CF"/>
    </a:accent5>
    <a:accent6>
      <a:srgbClr val="2772A5"/>
    </a:accent6>
    <a:hlink>
      <a:srgbClr val="749FCB"/>
    </a:hlink>
    <a:folHlink>
      <a:srgbClr val="B3C8E3"/>
    </a:folHlink>
  </a:clrScheme>
</a:themeOverride>
</file>

<file path=ppt/theme/themeOverride9.xml><?xml version="1.0" encoding="utf-8"?>
<a:themeOverride xmlns:a="http://schemas.openxmlformats.org/drawingml/2006/main">
  <a:clrScheme name="full picture master 2">
    <a:dk1>
      <a:srgbClr val="000000"/>
    </a:dk1>
    <a:lt1>
      <a:srgbClr val="FFFFFF"/>
    </a:lt1>
    <a:dk2>
      <a:srgbClr val="000000"/>
    </a:dk2>
    <a:lt2>
      <a:srgbClr val="808080"/>
    </a:lt2>
    <a:accent1>
      <a:srgbClr val="0065A4"/>
    </a:accent1>
    <a:accent2>
      <a:srgbClr val="2C7FB6"/>
    </a:accent2>
    <a:accent3>
      <a:srgbClr val="FFFFFF"/>
    </a:accent3>
    <a:accent4>
      <a:srgbClr val="000000"/>
    </a:accent4>
    <a:accent5>
      <a:srgbClr val="AAB8CF"/>
    </a:accent5>
    <a:accent6>
      <a:srgbClr val="2772A5"/>
    </a:accent6>
    <a:hlink>
      <a:srgbClr val="749FCB"/>
    </a:hlink>
    <a:folHlink>
      <a:srgbClr val="B3C8E3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GHD_Presentation_2012</Template>
  <TotalTime>1559</TotalTime>
  <Words>647</Words>
  <Application>Microsoft Office PowerPoint</Application>
  <PresentationFormat>On-screen Show (4:3)</PresentationFormat>
  <Paragraphs>210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Arial Black</vt:lpstr>
      <vt:lpstr>Arial Rounded MT Bold</vt:lpstr>
      <vt:lpstr>GHD_Presentation_2012</vt:lpstr>
      <vt:lpstr>full picture master</vt:lpstr>
      <vt:lpstr>section header</vt:lpstr>
      <vt:lpstr>From Disused Offramp to New Urban Space </vt:lpstr>
      <vt:lpstr>What Were the </vt:lpstr>
      <vt:lpstr>What Were the </vt:lpstr>
      <vt:lpstr>What Were the </vt:lpstr>
      <vt:lpstr>Background</vt:lpstr>
      <vt:lpstr>The Team</vt:lpstr>
      <vt:lpstr>Location</vt:lpstr>
      <vt:lpstr>Project Drivers</vt:lpstr>
      <vt:lpstr>Notable Exclusions</vt:lpstr>
      <vt:lpstr>Think modest…</vt:lpstr>
      <vt:lpstr>….a lot more modest</vt:lpstr>
      <vt:lpstr>PowerPoint Presentation</vt:lpstr>
      <vt:lpstr>Challenges</vt:lpstr>
      <vt:lpstr>Key Challenges</vt:lpstr>
      <vt:lpstr>Original Option</vt:lpstr>
      <vt:lpstr>New Option</vt:lpstr>
      <vt:lpstr>Key Challenges</vt:lpstr>
      <vt:lpstr>Why Steel? </vt:lpstr>
      <vt:lpstr>Why a triangular shape? </vt:lpstr>
      <vt:lpstr>Why all the curves? </vt:lpstr>
      <vt:lpstr>Why so long? </vt:lpstr>
      <vt:lpstr>Key Challenges</vt:lpstr>
      <vt:lpstr>The Offramp Screens… Take 2</vt:lpstr>
      <vt:lpstr>The quirks of old infrastructure</vt:lpstr>
      <vt:lpstr>Can we do more? Get Inspired</vt:lpstr>
      <vt:lpstr>PowerPoint Presentation</vt:lpstr>
      <vt:lpstr>“I knew it was going to be  memorable, but I didn’t know that it had soul, that it had mana, that it had spirit..” Barbara Cuthbert, Bike Akl  </vt:lpstr>
      <vt:lpstr>This is what is all about</vt:lpstr>
      <vt:lpstr>What Were the </vt:lpstr>
      <vt:lpstr>PowerPoint Presentation</vt:lpstr>
    </vt:vector>
  </TitlesOfParts>
  <Company>GHD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FirstWord second third</dc:title>
  <dc:creator>Stephen Cummins</dc:creator>
  <cp:lastModifiedBy>Staging Connections</cp:lastModifiedBy>
  <cp:revision>96</cp:revision>
  <dcterms:created xsi:type="dcterms:W3CDTF">2016-02-29T21:22:42Z</dcterms:created>
  <dcterms:modified xsi:type="dcterms:W3CDTF">2016-03-07T19:13:46Z</dcterms:modified>
</cp:coreProperties>
</file>