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483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793A-D56E-4631-BAB9-6371A8EDEC95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8C81E-9DAA-4AAD-A6F3-52EC48CB59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346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2150"/>
            <a:ext cx="4613275" cy="346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6600"/>
              </a:buClr>
              <a:defRPr/>
            </a:pPr>
            <a:r>
              <a:rPr lang="en-NZ" sz="1600" b="1" dirty="0">
                <a:solidFill>
                  <a:srgbClr val="404040"/>
                </a:solidFill>
              </a:rPr>
              <a:t>Multiplicity of charging opportunities will encourage EV uptake</a:t>
            </a:r>
          </a:p>
          <a:p>
            <a:pPr lvl="1">
              <a:buFont typeface="Arial"/>
              <a:buChar char="•"/>
              <a:defRPr/>
            </a:pPr>
            <a:r>
              <a:rPr lang="en-US" sz="1400" dirty="0">
                <a:solidFill>
                  <a:srgbClr val="404040"/>
                </a:solidFill>
                <a:latin typeface="Qualcomm Light"/>
                <a:cs typeface="Qualcomm Light"/>
              </a:rPr>
              <a:t>Charge little, often and everywhere</a:t>
            </a:r>
          </a:p>
          <a:p>
            <a:pPr lvl="1">
              <a:buFont typeface="Arial"/>
              <a:buChar char="•"/>
              <a:defRPr/>
            </a:pPr>
            <a:r>
              <a:rPr lang="en-NZ" sz="1400" dirty="0">
                <a:solidFill>
                  <a:srgbClr val="404040"/>
                </a:solidFill>
                <a:latin typeface="Qualcomm Light"/>
                <a:cs typeface="Qualcomm Light"/>
              </a:rPr>
              <a:t>Simple to Deploy, no street clutter</a:t>
            </a:r>
          </a:p>
          <a:p>
            <a:pPr lvl="1">
              <a:buFont typeface="Arial"/>
              <a:buChar char="•"/>
              <a:defRPr/>
            </a:pPr>
            <a:r>
              <a:rPr lang="en-NZ" sz="1400" dirty="0">
                <a:solidFill>
                  <a:srgbClr val="404040"/>
                </a:solidFill>
                <a:latin typeface="Qualcomm Light"/>
                <a:cs typeface="Qualcomm Light"/>
              </a:rPr>
              <a:t>Encourages intensive charging infrastructure</a:t>
            </a:r>
          </a:p>
          <a:p>
            <a:pPr lvl="1">
              <a:buFont typeface="Arial"/>
              <a:buChar char="•"/>
              <a:defRPr/>
            </a:pPr>
            <a:r>
              <a:rPr lang="en-NZ" sz="1400" dirty="0">
                <a:solidFill>
                  <a:srgbClr val="404040"/>
                </a:solidFill>
                <a:latin typeface="Qualcomm Light"/>
                <a:cs typeface="Qualcomm Light"/>
              </a:rPr>
              <a:t>Reduce battery size and EV cost</a:t>
            </a:r>
          </a:p>
          <a:p>
            <a:pPr lvl="0">
              <a:buFont typeface="Arial"/>
              <a:buChar char="•"/>
              <a:defRPr/>
            </a:pPr>
            <a:r>
              <a:rPr lang="en-NZ" sz="1400" dirty="0">
                <a:solidFill>
                  <a:srgbClr val="404040"/>
                </a:solidFill>
                <a:latin typeface="Qualcomm Light"/>
                <a:cs typeface="Qualcomm Light"/>
              </a:rPr>
              <a:t>E</a:t>
            </a:r>
            <a:r>
              <a:rPr lang="en-US" sz="2000" dirty="0" err="1">
                <a:solidFill>
                  <a:srgbClr val="000000"/>
                </a:solidFill>
              </a:rPr>
              <a:t>nables</a:t>
            </a:r>
            <a:r>
              <a:rPr lang="en-US" sz="2000" dirty="0">
                <a:solidFill>
                  <a:srgbClr val="000000"/>
                </a:solidFill>
              </a:rPr>
              <a:t> electric vehicles that are lightweight, inexpensive, have unlimited range while charging wirelessly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In the future enable charging circuitry to be buried below the surface of roads or highways, removing need to stop and recharge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Wireless Charging enables Self Driving Vehicles to charge Autonomously</a:t>
            </a:r>
            <a:r>
              <a:rPr lang="is-IS" sz="2000" dirty="0">
                <a:solidFill>
                  <a:srgbClr val="000000"/>
                </a:solidFill>
              </a:rPr>
              <a:t>…one can foresee a time when car share, and robotaxis charge themsevles without human intervention.</a:t>
            </a:r>
            <a:endParaRPr lang="en-US" sz="2000" dirty="0">
              <a:solidFill>
                <a:srgbClr val="000000"/>
              </a:solidFill>
            </a:endParaRPr>
          </a:p>
          <a:p>
            <a:pPr marL="882596" lvl="2" indent="-293654"/>
            <a:endParaRPr lang="en-US" sz="1600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8766872"/>
            <a:ext cx="3011989" cy="461830"/>
          </a:xfrm>
          <a:prstGeom prst="rect">
            <a:avLst/>
          </a:prstGeom>
        </p:spPr>
        <p:txBody>
          <a:bodyPr lIns="90712" tIns="45355" rIns="90712" bIns="45355"/>
          <a:lstStyle/>
          <a:p>
            <a:pPr defTabSz="462229"/>
            <a:r>
              <a:rPr lang="en-US">
                <a:solidFill>
                  <a:prstClr val="black"/>
                </a:solidFill>
                <a:latin typeface="Calibri"/>
              </a:rPr>
              <a:t>Qualcomm Technologies, Inc.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62229"/>
            <a:fld id="{BA72DE84-53E6-4A15-B2E3-13D2185F4527}" type="slidenum">
              <a:rPr lang="en-US">
                <a:solidFill>
                  <a:prstClr val="black"/>
                </a:solidFill>
                <a:latin typeface="Calibri"/>
              </a:rPr>
              <a:pPr defTabSz="462229"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63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14DF7-3CF8-4A89-8488-6FF9C5EC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D631F-5D20-42DE-9AF8-20CBEE95F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696F5-9F41-402D-B41E-5FDFC762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DE064-6BD8-4FD4-9417-2B34D968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26AE6-9AC4-42F5-B6F6-7817ADEE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5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38A2-56D2-4639-9C10-032431BB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1B22C-1D35-4CB7-943C-3AB1129C2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F62A4-2410-47A8-AA5D-E498B1F4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D5F7A-713D-4F2F-8145-A03E711A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9F4F-1DE5-4AC4-A3EA-783F8100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AFB69-7F8B-4719-A679-CD4F2EECC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CDB85-26EA-45CA-A8B3-8C924A452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72AA-4B07-483F-9C81-756376C9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84BCE-2F19-4465-9701-3AEE1FF7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DE712-44AD-4D5C-8F6A-6115AD93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6093" y="6369680"/>
            <a:ext cx="11452464" cy="22545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Product attribution statement/ Source</a:t>
            </a:r>
          </a:p>
        </p:txBody>
      </p:sp>
    </p:spTree>
    <p:extLst>
      <p:ext uri="{BB962C8B-B14F-4D97-AF65-F5344CB8AC3E}">
        <p14:creationId xmlns:p14="http://schemas.microsoft.com/office/powerpoint/2010/main" val="9790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DD2C-674A-447B-9147-AEAFFB69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2B424-2352-471B-896F-FFA5A91E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0798A-2716-493A-B199-65033056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280D-A4D3-46C2-8D2A-655C963B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147E2-1578-4BD4-8AE4-2ED1B8B1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0FFB-88AA-4406-B664-FD76E7B8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C5CB9-528F-4484-A60D-63CE7FD48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9A1EA-C2E9-4F82-8113-873E6603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B507C-ED21-4FCA-8D3F-87589FDE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BF1CB-23C5-447A-8C99-73403694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9271-5928-456C-A143-812171B9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0368-6483-4E24-85EA-1E33FCE0C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647EC-B75A-44C8-84F2-192FC049D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5A8EB-1234-4F09-9D12-9795274F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DF0E8-0621-4A16-B6AD-6F63E717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3E2F7-CAC2-4D61-A623-A31A24B9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3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FC63-84EB-4DE5-9818-E969F7F3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32CD3-D6B2-4B6C-9211-9C9FC8703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212B0-DC13-4A74-812D-E92A2B182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0C586-C07C-4408-B0C3-9C83BCEFC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84202-CF12-451C-A9DF-0FC7BFB69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6D49B7-AF1E-438D-AA57-583E6105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6E5A4-8507-4C64-A42B-CC4B2486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4D457-C6B6-4F81-B3A5-CC1F37C4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7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3F2D-F5A8-44A5-8A21-AC0B80E9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4E520-C1C0-4F5E-BCFE-D2BC2F0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FA3C6-38B0-4978-A7DE-7114054B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47FC2-C2DD-4006-A335-D27CA900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1C10A-2972-446A-9A9D-D91BC447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0F445-29BB-4F71-B79F-D2FCE99C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E6F76-CEF8-4118-8A6D-DA6E46C2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8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AED7-9C95-48EE-92DE-8FFFDA84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926C-0064-4C49-87F2-0AE0921B8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17E5B-D6D8-466A-8486-2E9F2C937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9CD06-6BE2-4672-BBE1-92C6EBE6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46C4D-42F0-4EC1-A160-66055CA4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F338-7FE3-4F74-95FD-C52CED4A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BF31-1B4D-46C6-9FD3-1EEB2F2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45B5A-CA7A-49CF-824C-D0161273E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C80E0-B001-4C65-B002-4E50521E8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6A9A-8D7B-4324-848E-64AEE381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8A56F-7609-4353-94D6-A514EC91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90A8-7E5A-4234-B1BE-CEF39820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766C6C-E4A0-4541-85D6-3792106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F40C9-566F-4386-BA64-B922F3A6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39724-734E-49A2-8B4C-BCEB9976C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909F-7DE2-41C0-9168-8CCA7E7B920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2C40B-F05A-4FF3-BEFA-140FD098D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D7B61-2623-4858-B0F8-70D573123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DA534-04AB-4EB7-A7FF-1C6CE0CB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2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299116-1588-43A4-B19D-D9D570490BE6}"/>
              </a:ext>
            </a:extLst>
          </p:cNvPr>
          <p:cNvSpPr/>
          <p:nvPr/>
        </p:nvSpPr>
        <p:spPr>
          <a:xfrm>
            <a:off x="385935" y="1350902"/>
            <a:ext cx="5804005" cy="28992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F5E381-99CA-464B-AD4E-8E5F4CB91FAC}"/>
              </a:ext>
            </a:extLst>
          </p:cNvPr>
          <p:cNvSpPr>
            <a:spLocks noChangeAspect="1"/>
          </p:cNvSpPr>
          <p:nvPr/>
        </p:nvSpPr>
        <p:spPr>
          <a:xfrm>
            <a:off x="38099" y="62548"/>
            <a:ext cx="8251462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200" b="1" i="1" dirty="0">
                <a:latin typeface="Verdana" panose="020B0604030504040204" pitchFamily="34" charset="0"/>
                <a:ea typeface="Verdana" panose="020B0604030504040204" pitchFamily="34" charset="0"/>
              </a:rPr>
              <a:t>Towards the Electrification of Road Infrastructure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 descr="Image result for the university of auckland">
            <a:extLst>
              <a:ext uri="{FF2B5EF4-FFF2-40B4-BE49-F238E27FC236}">
                <a16:creationId xmlns:a16="http://schemas.microsoft.com/office/drawing/2014/main" id="{4E41314F-1AA3-4572-9787-8293B897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81" y="62548"/>
            <a:ext cx="192989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RG-logo">
            <a:extLst>
              <a:ext uri="{FF2B5EF4-FFF2-40B4-BE49-F238E27FC236}">
                <a16:creationId xmlns:a16="http://schemas.microsoft.com/office/drawing/2014/main" id="{182A0C8A-2C9B-468E-9328-5E1469943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422" y="176848"/>
            <a:ext cx="1856578" cy="457200"/>
          </a:xfrm>
          <a:prstGeom prst="rect">
            <a:avLst/>
          </a:prstGeom>
          <a:noFill/>
        </p:spPr>
      </p:pic>
      <p:pic>
        <p:nvPicPr>
          <p:cNvPr id="10" name="Picture 4" descr="Image result for congestion new zealand">
            <a:extLst>
              <a:ext uri="{FF2B5EF4-FFF2-40B4-BE49-F238E27FC236}">
                <a16:creationId xmlns:a16="http://schemas.microsoft.com/office/drawing/2014/main" id="{7C4D40CE-1E48-4DAD-94ED-29A5E33C4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/>
          <a:stretch/>
        </p:blipFill>
        <p:spPr bwMode="auto">
          <a:xfrm>
            <a:off x="2692137" y="1585356"/>
            <a:ext cx="3379778" cy="24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A68C5B-8561-4445-856F-65A5FBF4C565}"/>
              </a:ext>
            </a:extLst>
          </p:cNvPr>
          <p:cNvSpPr/>
          <p:nvPr/>
        </p:nvSpPr>
        <p:spPr>
          <a:xfrm>
            <a:off x="386741" y="1986960"/>
            <a:ext cx="2305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</a:rPr>
              <a:t>Growth in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Fossil fuels has harmful effects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625003-A438-44CD-8F4D-7E32B0E93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35" y="5024489"/>
            <a:ext cx="5804005" cy="13303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131C9B-F5A1-4F6A-802F-D3979C821800}"/>
              </a:ext>
            </a:extLst>
          </p:cNvPr>
          <p:cNvSpPr/>
          <p:nvPr/>
        </p:nvSpPr>
        <p:spPr>
          <a:xfrm>
            <a:off x="1198867" y="4478128"/>
            <a:ext cx="3898668" cy="3183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Wireless Charging of EVs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D78C316-5B49-4C97-BB7D-A05230ABA348}"/>
              </a:ext>
            </a:extLst>
          </p:cNvPr>
          <p:cNvSpPr/>
          <p:nvPr/>
        </p:nvSpPr>
        <p:spPr>
          <a:xfrm>
            <a:off x="6713121" y="1530973"/>
            <a:ext cx="5264410" cy="3297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Types of Wireless Charging of EVs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61E2F6-0B43-4699-89FE-1F3A45363442}"/>
              </a:ext>
            </a:extLst>
          </p:cNvPr>
          <p:cNvSpPr/>
          <p:nvPr/>
        </p:nvSpPr>
        <p:spPr>
          <a:xfrm>
            <a:off x="0" y="794068"/>
            <a:ext cx="7778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200" i="1" dirty="0">
                <a:latin typeface="Verdana" panose="020B0604030504040204" pitchFamily="34" charset="0"/>
                <a:ea typeface="Verdana" panose="020B0604030504040204" pitchFamily="34" charset="0"/>
              </a:rPr>
              <a:t>Parichehr Dogani Aghcheghloo, Douglas Wilson, Tam Larkin, University of Auckland, New Zealand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EE2CDA-B4A1-43D5-B057-481CBAF7328A}"/>
              </a:ext>
            </a:extLst>
          </p:cNvPr>
          <p:cNvSpPr/>
          <p:nvPr/>
        </p:nvSpPr>
        <p:spPr>
          <a:xfrm>
            <a:off x="3975315" y="5974597"/>
            <a:ext cx="767166" cy="263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F3F959-4F91-40D1-BE59-90EE24E44E8E}"/>
              </a:ext>
            </a:extLst>
          </p:cNvPr>
          <p:cNvSpPr/>
          <p:nvPr/>
        </p:nvSpPr>
        <p:spPr>
          <a:xfrm>
            <a:off x="2043193" y="5080861"/>
            <a:ext cx="767166" cy="263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2E69E-DCCF-4D0B-A475-4A8744BEB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903" y="1986960"/>
            <a:ext cx="5091628" cy="32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9" name="new phot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74" y="-1261241"/>
            <a:ext cx="9135254" cy="81192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637" y="2370487"/>
            <a:ext cx="3749365" cy="1207113"/>
          </a:xfrm>
          <a:prstGeom prst="rect">
            <a:avLst/>
          </a:prstGeom>
        </p:spPr>
      </p:pic>
      <p:sp>
        <p:nvSpPr>
          <p:cNvPr id="3" name="Charging Ring...."/>
          <p:cNvSpPr/>
          <p:nvPr/>
        </p:nvSpPr>
        <p:spPr>
          <a:xfrm>
            <a:off x="5558867" y="4194185"/>
            <a:ext cx="676249" cy="901665"/>
          </a:xfrm>
          <a:prstGeom prst="ellipse">
            <a:avLst/>
          </a:prstGeom>
          <a:noFill/>
          <a:ln w="25400">
            <a:solidFill>
              <a:schemeClr val="bg2">
                <a:alpha val="66000"/>
              </a:schemeClr>
            </a:solidFill>
          </a:ln>
          <a:effectLst>
            <a:glow rad="63500">
              <a:schemeClr val="accent1">
                <a:satMod val="175000"/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Charging Ring...."/>
          <p:cNvSpPr/>
          <p:nvPr/>
        </p:nvSpPr>
        <p:spPr>
          <a:xfrm>
            <a:off x="6038980" y="4194185"/>
            <a:ext cx="676249" cy="901665"/>
          </a:xfrm>
          <a:prstGeom prst="ellipse">
            <a:avLst/>
          </a:prstGeom>
          <a:noFill/>
          <a:ln w="25400">
            <a:solidFill>
              <a:schemeClr val="bg2">
                <a:alpha val="66000"/>
              </a:schemeClr>
            </a:solidFill>
          </a:ln>
          <a:effectLst>
            <a:glow rad="63500">
              <a:schemeClr val="accent1">
                <a:satMod val="175000"/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Charging Ring...."/>
          <p:cNvSpPr/>
          <p:nvPr/>
        </p:nvSpPr>
        <p:spPr>
          <a:xfrm>
            <a:off x="6519093" y="4194185"/>
            <a:ext cx="676249" cy="901665"/>
          </a:xfrm>
          <a:prstGeom prst="ellipse">
            <a:avLst/>
          </a:prstGeom>
          <a:noFill/>
          <a:ln w="25400">
            <a:solidFill>
              <a:schemeClr val="bg2">
                <a:alpha val="66000"/>
              </a:schemeClr>
            </a:solidFill>
          </a:ln>
          <a:effectLst>
            <a:glow rad="63500">
              <a:schemeClr val="accent1">
                <a:satMod val="175000"/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Charging Ring...."/>
          <p:cNvSpPr/>
          <p:nvPr/>
        </p:nvSpPr>
        <p:spPr>
          <a:xfrm>
            <a:off x="6999206" y="4194185"/>
            <a:ext cx="676249" cy="901665"/>
          </a:xfrm>
          <a:prstGeom prst="ellipse">
            <a:avLst/>
          </a:prstGeom>
          <a:noFill/>
          <a:ln w="25400">
            <a:solidFill>
              <a:schemeClr val="bg2">
                <a:alpha val="66000"/>
              </a:schemeClr>
            </a:solidFill>
          </a:ln>
          <a:effectLst>
            <a:glow rad="63500">
              <a:schemeClr val="accent1">
                <a:satMod val="175000"/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Charging Ring...."/>
          <p:cNvSpPr/>
          <p:nvPr/>
        </p:nvSpPr>
        <p:spPr>
          <a:xfrm>
            <a:off x="7479319" y="4194185"/>
            <a:ext cx="676249" cy="901665"/>
          </a:xfrm>
          <a:prstGeom prst="ellipse">
            <a:avLst/>
          </a:prstGeom>
          <a:noFill/>
          <a:ln w="25400">
            <a:solidFill>
              <a:schemeClr val="bg2">
                <a:alpha val="66000"/>
              </a:schemeClr>
            </a:solidFill>
          </a:ln>
          <a:effectLst>
            <a:glow rad="63500">
              <a:schemeClr val="accent1">
                <a:satMod val="175000"/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141406" y="5976260"/>
            <a:ext cx="5519058" cy="6041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 flipH="1">
            <a:off x="5988182" y="6215617"/>
            <a:ext cx="227293" cy="146957"/>
          </a:xfrm>
          <a:prstGeom prst="triangle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 flipH="1">
            <a:off x="6420372" y="6215617"/>
            <a:ext cx="227293" cy="146957"/>
          </a:xfrm>
          <a:prstGeom prst="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 flipH="1">
            <a:off x="6852562" y="6215617"/>
            <a:ext cx="227293" cy="146957"/>
          </a:xfrm>
          <a:prstGeom prst="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 flipH="1">
            <a:off x="7284752" y="6215617"/>
            <a:ext cx="227293" cy="146957"/>
          </a:xfrm>
          <a:prstGeom prst="triangle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 flipH="1">
            <a:off x="7716942" y="6215617"/>
            <a:ext cx="227293" cy="146957"/>
          </a:xfrm>
          <a:prstGeom prst="triangle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 flipH="1">
            <a:off x="8046700" y="6215617"/>
            <a:ext cx="227293" cy="146957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semi charging car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03689" y="3854190"/>
            <a:ext cx="1970703" cy="1548518"/>
          </a:xfrm>
          <a:prstGeom prst="rect">
            <a:avLst/>
          </a:prstGeom>
        </p:spPr>
      </p:pic>
      <p:sp>
        <p:nvSpPr>
          <p:cNvPr id="37" name="TextBox 36- Maintain 25MPH"/>
          <p:cNvSpPr txBox="1"/>
          <p:nvPr/>
        </p:nvSpPr>
        <p:spPr>
          <a:xfrm>
            <a:off x="3699324" y="4283769"/>
            <a:ext cx="1753285" cy="605129"/>
          </a:xfrm>
          <a:custGeom>
            <a:avLst/>
            <a:gdLst>
              <a:gd name="connsiteX0" fmla="*/ 2159540 w 2337713"/>
              <a:gd name="connsiteY0" fmla="*/ 0 h 807396"/>
              <a:gd name="connsiteX1" fmla="*/ 0 w 2337713"/>
              <a:gd name="connsiteY1" fmla="*/ 0 h 807396"/>
              <a:gd name="connsiteX2" fmla="*/ 0 w 2337713"/>
              <a:gd name="connsiteY2" fmla="*/ 807396 h 807396"/>
              <a:gd name="connsiteX3" fmla="*/ 2159540 w 2337713"/>
              <a:gd name="connsiteY3" fmla="*/ 807396 h 807396"/>
              <a:gd name="connsiteX4" fmla="*/ 2159540 w 2337713"/>
              <a:gd name="connsiteY4" fmla="*/ 524604 h 807396"/>
              <a:gd name="connsiteX5" fmla="*/ 2337713 w 2337713"/>
              <a:gd name="connsiteY5" fmla="*/ 421263 h 807396"/>
              <a:gd name="connsiteX6" fmla="*/ 2159540 w 2337713"/>
              <a:gd name="connsiteY6" fmla="*/ 317923 h 80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713" h="807396">
                <a:moveTo>
                  <a:pt x="2159540" y="0"/>
                </a:moveTo>
                <a:lnTo>
                  <a:pt x="0" y="0"/>
                </a:lnTo>
                <a:lnTo>
                  <a:pt x="0" y="807396"/>
                </a:lnTo>
                <a:lnTo>
                  <a:pt x="2159540" y="807396"/>
                </a:lnTo>
                <a:lnTo>
                  <a:pt x="2159540" y="524604"/>
                </a:lnTo>
                <a:lnTo>
                  <a:pt x="2337713" y="421263"/>
                </a:lnTo>
                <a:lnTo>
                  <a:pt x="2159540" y="317923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400">
                <a:solidFill>
                  <a:schemeClr val="accent3"/>
                </a:solidFill>
              </a:defRPr>
            </a:lvl1pPr>
          </a:lstStyle>
          <a:p>
            <a:pPr defTabSz="4572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dirty="0">
                <a:solidFill>
                  <a:srgbClr val="4BACC6"/>
                </a:solidFill>
                <a:latin typeface="Qualcomm Office Semibold" panose="020B0703030202060203" pitchFamily="34" charset="0"/>
              </a:rPr>
              <a:t>MAINTAIN 25MPH</a:t>
            </a:r>
          </a:p>
          <a:p>
            <a:pPr defTabSz="457200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1100" dirty="0">
                <a:solidFill>
                  <a:srgbClr val="4BACC6"/>
                </a:solidFill>
                <a:latin typeface="Calibri"/>
              </a:rPr>
              <a:t>Green Light Timer: .08sec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pic>
        <p:nvPicPr>
          <p:cNvPr id="5" name="Picture 4- RED car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7457" y="5669180"/>
            <a:ext cx="1490124" cy="118882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561252" y="6072723"/>
            <a:ext cx="2099213" cy="344476"/>
            <a:chOff x="564161" y="6082911"/>
            <a:chExt cx="2798951" cy="344476"/>
          </a:xfrm>
        </p:grpSpPr>
        <p:sp>
          <p:nvSpPr>
            <p:cNvPr id="11" name="TextBox 10"/>
            <p:cNvSpPr txBox="1"/>
            <p:nvPr/>
          </p:nvSpPr>
          <p:spPr>
            <a:xfrm>
              <a:off x="767444" y="6082911"/>
              <a:ext cx="2595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sz="1600" dirty="0">
                  <a:solidFill>
                    <a:srgbClr val="FFC000"/>
                  </a:solidFill>
                  <a:latin typeface="Calibri"/>
                </a:rPr>
                <a:t>Dynamic EV Charging</a:t>
              </a:r>
            </a:p>
          </p:txBody>
        </p:sp>
        <p:sp>
          <p:nvSpPr>
            <p:cNvPr id="12" name="Freeform 81"/>
            <p:cNvSpPr>
              <a:spLocks/>
            </p:cNvSpPr>
            <p:nvPr/>
          </p:nvSpPr>
          <p:spPr bwMode="auto">
            <a:xfrm>
              <a:off x="564161" y="6129284"/>
              <a:ext cx="170626" cy="298103"/>
            </a:xfrm>
            <a:custGeom>
              <a:avLst/>
              <a:gdLst>
                <a:gd name="T0" fmla="*/ 990 w 1040"/>
                <a:gd name="T1" fmla="*/ 0 h 1817"/>
                <a:gd name="T2" fmla="*/ 7 w 1040"/>
                <a:gd name="T3" fmla="*/ 869 h 1817"/>
                <a:gd name="T4" fmla="*/ 560 w 1040"/>
                <a:gd name="T5" fmla="*/ 961 h 1817"/>
                <a:gd name="T6" fmla="*/ 0 w 1040"/>
                <a:gd name="T7" fmla="*/ 1817 h 1817"/>
                <a:gd name="T8" fmla="*/ 1040 w 1040"/>
                <a:gd name="T9" fmla="*/ 836 h 1817"/>
                <a:gd name="T10" fmla="*/ 473 w 1040"/>
                <a:gd name="T11" fmla="*/ 744 h 1817"/>
                <a:gd name="T12" fmla="*/ 990 w 1040"/>
                <a:gd name="T13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817">
                  <a:moveTo>
                    <a:pt x="990" y="0"/>
                  </a:moveTo>
                  <a:lnTo>
                    <a:pt x="7" y="869"/>
                  </a:lnTo>
                  <a:lnTo>
                    <a:pt x="560" y="961"/>
                  </a:lnTo>
                  <a:lnTo>
                    <a:pt x="0" y="1817"/>
                  </a:lnTo>
                  <a:lnTo>
                    <a:pt x="1040" y="836"/>
                  </a:lnTo>
                  <a:lnTo>
                    <a:pt x="473" y="74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  <a:latin typeface="Qualcomm Office Regular" pitchFamily="34" charset="0"/>
              </a:endParaRPr>
            </a:p>
          </p:txBody>
        </p:sp>
      </p:grpSp>
      <p:sp>
        <p:nvSpPr>
          <p:cNvPr id="21" name="Title"/>
          <p:cNvSpPr txBox="1"/>
          <p:nvPr/>
        </p:nvSpPr>
        <p:spPr>
          <a:xfrm>
            <a:off x="1744590" y="5220627"/>
            <a:ext cx="3608200" cy="1253255"/>
          </a:xfrm>
          <a:prstGeom prst="rect">
            <a:avLst/>
          </a:prstGeom>
          <a:solidFill>
            <a:schemeClr val="accent5">
              <a:alpha val="84000"/>
            </a:schemeClr>
          </a:solidFill>
        </p:spPr>
        <p:txBody>
          <a:bodyPr wrap="square" lIns="274320" tIns="0" rIns="0" bIns="0" rtlCol="0" anchor="ctr">
            <a:noAutofit/>
          </a:bodyPr>
          <a:lstStyle/>
          <a:p>
            <a:pPr defTabSz="457200">
              <a:lnSpc>
                <a:spcPct val="80000"/>
              </a:lnSpc>
              <a:spcAft>
                <a:spcPts val="30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Stationary &amp; Dynamic</a:t>
            </a:r>
          </a:p>
          <a:p>
            <a:pPr defTabSz="457200">
              <a:lnSpc>
                <a:spcPct val="80000"/>
              </a:lnSpc>
              <a:spcAft>
                <a:spcPts val="30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 town: little &amp; often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963750" y="4550343"/>
            <a:ext cx="2568893" cy="338554"/>
            <a:chOff x="564161" y="4588328"/>
            <a:chExt cx="3425190" cy="338554"/>
          </a:xfrm>
        </p:grpSpPr>
        <p:sp>
          <p:nvSpPr>
            <p:cNvPr id="42" name="TextBox 41"/>
            <p:cNvSpPr txBox="1"/>
            <p:nvPr/>
          </p:nvSpPr>
          <p:spPr>
            <a:xfrm>
              <a:off x="767444" y="4588328"/>
              <a:ext cx="3221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sz="1600" dirty="0">
                  <a:solidFill>
                    <a:srgbClr val="FFC000"/>
                  </a:solidFill>
                  <a:latin typeface="Calibri"/>
                </a:rPr>
                <a:t>Semi-Dynamic EV Charging</a:t>
              </a:r>
            </a:p>
          </p:txBody>
        </p:sp>
        <p:sp>
          <p:nvSpPr>
            <p:cNvPr id="43" name="Freeform 81"/>
            <p:cNvSpPr>
              <a:spLocks/>
            </p:cNvSpPr>
            <p:nvPr/>
          </p:nvSpPr>
          <p:spPr bwMode="auto">
            <a:xfrm>
              <a:off x="564161" y="4623943"/>
              <a:ext cx="170626" cy="298103"/>
            </a:xfrm>
            <a:custGeom>
              <a:avLst/>
              <a:gdLst>
                <a:gd name="T0" fmla="*/ 990 w 1040"/>
                <a:gd name="T1" fmla="*/ 0 h 1817"/>
                <a:gd name="T2" fmla="*/ 7 w 1040"/>
                <a:gd name="T3" fmla="*/ 869 h 1817"/>
                <a:gd name="T4" fmla="*/ 560 w 1040"/>
                <a:gd name="T5" fmla="*/ 961 h 1817"/>
                <a:gd name="T6" fmla="*/ 0 w 1040"/>
                <a:gd name="T7" fmla="*/ 1817 h 1817"/>
                <a:gd name="T8" fmla="*/ 1040 w 1040"/>
                <a:gd name="T9" fmla="*/ 836 h 1817"/>
                <a:gd name="T10" fmla="*/ 473 w 1040"/>
                <a:gd name="T11" fmla="*/ 744 h 1817"/>
                <a:gd name="T12" fmla="*/ 990 w 1040"/>
                <a:gd name="T13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817">
                  <a:moveTo>
                    <a:pt x="990" y="0"/>
                  </a:moveTo>
                  <a:lnTo>
                    <a:pt x="7" y="869"/>
                  </a:lnTo>
                  <a:lnTo>
                    <a:pt x="560" y="961"/>
                  </a:lnTo>
                  <a:lnTo>
                    <a:pt x="0" y="1817"/>
                  </a:lnTo>
                  <a:lnTo>
                    <a:pt x="1040" y="836"/>
                  </a:lnTo>
                  <a:lnTo>
                    <a:pt x="473" y="74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  <a:latin typeface="Qualcomm Office Regular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660307" y="3378451"/>
            <a:ext cx="1836706" cy="338554"/>
            <a:chOff x="564161" y="3145604"/>
            <a:chExt cx="2448941" cy="338554"/>
          </a:xfrm>
        </p:grpSpPr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564161" y="3181219"/>
              <a:ext cx="170626" cy="298103"/>
            </a:xfrm>
            <a:custGeom>
              <a:avLst/>
              <a:gdLst>
                <a:gd name="T0" fmla="*/ 990 w 1040"/>
                <a:gd name="T1" fmla="*/ 0 h 1817"/>
                <a:gd name="T2" fmla="*/ 7 w 1040"/>
                <a:gd name="T3" fmla="*/ 869 h 1817"/>
                <a:gd name="T4" fmla="*/ 560 w 1040"/>
                <a:gd name="T5" fmla="*/ 961 h 1817"/>
                <a:gd name="T6" fmla="*/ 0 w 1040"/>
                <a:gd name="T7" fmla="*/ 1817 h 1817"/>
                <a:gd name="T8" fmla="*/ 1040 w 1040"/>
                <a:gd name="T9" fmla="*/ 836 h 1817"/>
                <a:gd name="T10" fmla="*/ 473 w 1040"/>
                <a:gd name="T11" fmla="*/ 744 h 1817"/>
                <a:gd name="T12" fmla="*/ 990 w 1040"/>
                <a:gd name="T13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817">
                  <a:moveTo>
                    <a:pt x="990" y="0"/>
                  </a:moveTo>
                  <a:lnTo>
                    <a:pt x="7" y="869"/>
                  </a:lnTo>
                  <a:lnTo>
                    <a:pt x="560" y="961"/>
                  </a:lnTo>
                  <a:lnTo>
                    <a:pt x="0" y="1817"/>
                  </a:lnTo>
                  <a:lnTo>
                    <a:pt x="1040" y="836"/>
                  </a:lnTo>
                  <a:lnTo>
                    <a:pt x="473" y="74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  <a:latin typeface="Qualcomm Office Regular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7444" y="3145604"/>
              <a:ext cx="22456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sz="1600" dirty="0">
                  <a:solidFill>
                    <a:srgbClr val="FFC000"/>
                  </a:solidFill>
                  <a:latin typeface="Calibri"/>
                </a:rPr>
                <a:t>Static EV Charging</a:t>
              </a:r>
            </a:p>
          </p:txBody>
        </p:sp>
      </p:grpSp>
      <p:sp>
        <p:nvSpPr>
          <p:cNvPr id="60" name="Charging Ring...."/>
          <p:cNvSpPr/>
          <p:nvPr/>
        </p:nvSpPr>
        <p:spPr>
          <a:xfrm>
            <a:off x="6533513" y="2731704"/>
            <a:ext cx="562883" cy="750510"/>
          </a:xfrm>
          <a:prstGeom prst="ellipse">
            <a:avLst/>
          </a:prstGeom>
          <a:noFill/>
          <a:ln w="25400">
            <a:solidFill>
              <a:schemeClr val="bg2">
                <a:alpha val="66000"/>
              </a:schemeClr>
            </a:solidFill>
          </a:ln>
          <a:effectLst>
            <a:glow rad="63500">
              <a:schemeClr val="accent1">
                <a:satMod val="175000"/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Charging Ring...."/>
          <p:cNvSpPr/>
          <p:nvPr/>
        </p:nvSpPr>
        <p:spPr>
          <a:xfrm>
            <a:off x="6962740" y="2731704"/>
            <a:ext cx="562883" cy="750510"/>
          </a:xfrm>
          <a:prstGeom prst="ellipse">
            <a:avLst/>
          </a:prstGeom>
          <a:noFill/>
          <a:ln w="25400">
            <a:solidFill>
              <a:schemeClr val="bg2">
                <a:alpha val="66000"/>
              </a:schemeClr>
            </a:solidFill>
          </a:ln>
          <a:effectLst>
            <a:glow rad="63500">
              <a:schemeClr val="accent1">
                <a:satMod val="175000"/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Charging Ring...."/>
          <p:cNvSpPr/>
          <p:nvPr/>
        </p:nvSpPr>
        <p:spPr>
          <a:xfrm>
            <a:off x="7439627" y="2731704"/>
            <a:ext cx="562883" cy="750510"/>
          </a:xfrm>
          <a:prstGeom prst="ellipse">
            <a:avLst/>
          </a:prstGeom>
          <a:noFill/>
          <a:ln w="25400">
            <a:solidFill>
              <a:schemeClr val="bg2">
                <a:alpha val="66000"/>
              </a:schemeClr>
            </a:solidFill>
          </a:ln>
          <a:effectLst>
            <a:glow rad="63500">
              <a:schemeClr val="accent1">
                <a:satMod val="175000"/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Charging Ring...."/>
          <p:cNvSpPr/>
          <p:nvPr/>
        </p:nvSpPr>
        <p:spPr>
          <a:xfrm>
            <a:off x="7868854" y="2731704"/>
            <a:ext cx="562883" cy="750510"/>
          </a:xfrm>
          <a:prstGeom prst="ellipse">
            <a:avLst/>
          </a:prstGeom>
          <a:noFill/>
          <a:ln w="25400">
            <a:solidFill>
              <a:schemeClr val="bg2">
                <a:alpha val="66000"/>
              </a:schemeClr>
            </a:solidFill>
          </a:ln>
          <a:effectLst>
            <a:glow rad="63500">
              <a:schemeClr val="accent1">
                <a:satMod val="175000"/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static charging car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59828" y="2494504"/>
            <a:ext cx="1772874" cy="120711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1355" y="2370487"/>
            <a:ext cx="346647" cy="1207113"/>
          </a:xfrm>
          <a:prstGeom prst="rect">
            <a:avLst/>
          </a:prstGeom>
        </p:spPr>
      </p:pic>
      <p:pic>
        <p:nvPicPr>
          <p:cNvPr id="51" name="Picture 3" descr="C:\Users\stephen\Documents\Projects\Qualcomm\14-0160_PJacobs_DowntownSDPreso\7_Design\6_Production\Live\concentric-circle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117" y="1783533"/>
            <a:ext cx="579182" cy="6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stephen\Documents\Projects\Qualcomm\14-0160_PJacobs_DowntownSDPreso\7_Design\6_Production\Live\concentric-circle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4474" y="1783533"/>
            <a:ext cx="579182" cy="6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stephen\Documents\Projects\Qualcomm\14-0160_PJacobs_DowntownSDPreso\7_Design\6_Production\Live\concentric-circle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306" y="1783533"/>
            <a:ext cx="579182" cy="6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710495" y="1937442"/>
            <a:ext cx="1753285" cy="1555258"/>
            <a:chOff x="12812080" y="2903220"/>
            <a:chExt cx="2337713" cy="1726029"/>
          </a:xfrm>
        </p:grpSpPr>
        <p:sp>
          <p:nvSpPr>
            <p:cNvPr id="81" name="Freeform 80"/>
            <p:cNvSpPr/>
            <p:nvPr/>
          </p:nvSpPr>
          <p:spPr>
            <a:xfrm>
              <a:off x="12812080" y="2903220"/>
              <a:ext cx="2337713" cy="1726029"/>
            </a:xfrm>
            <a:custGeom>
              <a:avLst/>
              <a:gdLst>
                <a:gd name="connsiteX0" fmla="*/ 0 w 2337713"/>
                <a:gd name="connsiteY0" fmla="*/ 0 h 1726029"/>
                <a:gd name="connsiteX1" fmla="*/ 2161220 w 2337713"/>
                <a:gd name="connsiteY1" fmla="*/ 0 h 1726029"/>
                <a:gd name="connsiteX2" fmla="*/ 2161220 w 2337713"/>
                <a:gd name="connsiteY2" fmla="*/ 1148745 h 1726029"/>
                <a:gd name="connsiteX3" fmla="*/ 2159540 w 2337713"/>
                <a:gd name="connsiteY3" fmla="*/ 1148745 h 1726029"/>
                <a:gd name="connsiteX4" fmla="*/ 2159540 w 2337713"/>
                <a:gd name="connsiteY4" fmla="*/ 1236556 h 1726029"/>
                <a:gd name="connsiteX5" fmla="*/ 2337713 w 2337713"/>
                <a:gd name="connsiteY5" fmla="*/ 1339896 h 1726029"/>
                <a:gd name="connsiteX6" fmla="*/ 2159540 w 2337713"/>
                <a:gd name="connsiteY6" fmla="*/ 1443237 h 1726029"/>
                <a:gd name="connsiteX7" fmla="*/ 2159540 w 2337713"/>
                <a:gd name="connsiteY7" fmla="*/ 1726029 h 1726029"/>
                <a:gd name="connsiteX8" fmla="*/ 0 w 2337713"/>
                <a:gd name="connsiteY8" fmla="*/ 1726029 h 1726029"/>
                <a:gd name="connsiteX9" fmla="*/ 0 w 2337713"/>
                <a:gd name="connsiteY9" fmla="*/ 1148745 h 1726029"/>
                <a:gd name="connsiteX10" fmla="*/ 0 w 2337713"/>
                <a:gd name="connsiteY10" fmla="*/ 918633 h 172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7713" h="1726029">
                  <a:moveTo>
                    <a:pt x="0" y="0"/>
                  </a:moveTo>
                  <a:lnTo>
                    <a:pt x="2161220" y="0"/>
                  </a:lnTo>
                  <a:lnTo>
                    <a:pt x="2161220" y="1148745"/>
                  </a:lnTo>
                  <a:lnTo>
                    <a:pt x="2159540" y="1148745"/>
                  </a:lnTo>
                  <a:lnTo>
                    <a:pt x="2159540" y="1236556"/>
                  </a:lnTo>
                  <a:lnTo>
                    <a:pt x="2337713" y="1339896"/>
                  </a:lnTo>
                  <a:lnTo>
                    <a:pt x="2159540" y="1443237"/>
                  </a:lnTo>
                  <a:lnTo>
                    <a:pt x="2159540" y="1726029"/>
                  </a:lnTo>
                  <a:lnTo>
                    <a:pt x="0" y="1726029"/>
                  </a:lnTo>
                  <a:lnTo>
                    <a:pt x="0" y="1148745"/>
                  </a:lnTo>
                  <a:lnTo>
                    <a:pt x="0" y="918633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54864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600"/>
                </a:spcBef>
                <a:defRPr/>
              </a:pPr>
              <a:endParaRPr lang="en-US" sz="1400">
                <a:solidFill>
                  <a:srgbClr val="EEECE1"/>
                </a:solidFill>
                <a:latin typeface="Qualcomm Office Semibold" panose="020B0703030202060203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2905698" y="4133137"/>
              <a:ext cx="18482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26"/>
            <a:stretch/>
          </p:blipFill>
          <p:spPr>
            <a:xfrm>
              <a:off x="12906628" y="2975539"/>
              <a:ext cx="1847325" cy="1082776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54223" y="3580753"/>
              <a:ext cx="142063" cy="192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2862560" y="4139374"/>
              <a:ext cx="2000069" cy="479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050" dirty="0">
                  <a:solidFill>
                    <a:srgbClr val="4BACC6"/>
                  </a:solidFill>
                  <a:latin typeface="Qualcomm Office Semibold" panose="020B0703030202060203" pitchFamily="34" charset="0"/>
                </a:rPr>
                <a:t>AVAILABLE PARKING</a:t>
              </a:r>
              <a:br>
                <a:rPr lang="en-US" sz="1050" dirty="0">
                  <a:solidFill>
                    <a:srgbClr val="4BACC6"/>
                  </a:solidFill>
                  <a:latin typeface="Qualcomm Office Semibold" panose="020B0703030202060203" pitchFamily="34" charset="0"/>
                </a:rPr>
              </a:br>
              <a:r>
                <a:rPr lang="en-US" sz="1100" dirty="0">
                  <a:solidFill>
                    <a:srgbClr val="4BACC6"/>
                  </a:solidFill>
                  <a:latin typeface="Calibri"/>
                </a:rPr>
                <a:t>0.0</a:t>
              </a:r>
              <a:r>
                <a:rPr lang="en-US" sz="1050" dirty="0">
                  <a:solidFill>
                    <a:srgbClr val="4BACC6"/>
                  </a:solidFill>
                  <a:latin typeface="Calibri"/>
                </a:rPr>
                <a:t> miles ahead</a:t>
              </a:r>
              <a:r>
                <a:rPr lang="en-US" sz="1400" dirty="0">
                  <a:solidFill>
                    <a:srgbClr val="00ACBD"/>
                  </a:solidFill>
                  <a:latin typeface="Calibri"/>
                </a:rPr>
                <a:t>.</a:t>
              </a: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9173" y="3580753"/>
              <a:ext cx="142063" cy="19280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36823" y="3580753"/>
              <a:ext cx="142063" cy="192800"/>
            </a:xfrm>
            <a:prstGeom prst="rect">
              <a:avLst/>
            </a:prstGeom>
          </p:spPr>
        </p:pic>
      </p:grpSp>
      <p:pic>
        <p:nvPicPr>
          <p:cNvPr id="71" name="Picture 3" descr="C:\Users\stephen\Documents\Projects\Qualcomm\14-0160_PJacobs_DowntownSDPreso\7_Design\6_Production\Live\concentric-circle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8046" y="5902974"/>
            <a:ext cx="579182" cy="7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501960" y="5908447"/>
            <a:ext cx="1753285" cy="605129"/>
            <a:chOff x="5303946" y="5908444"/>
            <a:chExt cx="2337713" cy="605129"/>
          </a:xfrm>
        </p:grpSpPr>
        <p:sp>
          <p:nvSpPr>
            <p:cNvPr id="67" name="TextBox 66- Warning Construction"/>
            <p:cNvSpPr txBox="1"/>
            <p:nvPr/>
          </p:nvSpPr>
          <p:spPr>
            <a:xfrm>
              <a:off x="5303946" y="5908444"/>
              <a:ext cx="2337713" cy="605129"/>
            </a:xfrm>
            <a:custGeom>
              <a:avLst/>
              <a:gdLst>
                <a:gd name="connsiteX0" fmla="*/ 2159540 w 2337713"/>
                <a:gd name="connsiteY0" fmla="*/ 0 h 807396"/>
                <a:gd name="connsiteX1" fmla="*/ 0 w 2337713"/>
                <a:gd name="connsiteY1" fmla="*/ 0 h 807396"/>
                <a:gd name="connsiteX2" fmla="*/ 0 w 2337713"/>
                <a:gd name="connsiteY2" fmla="*/ 807396 h 807396"/>
                <a:gd name="connsiteX3" fmla="*/ 2159540 w 2337713"/>
                <a:gd name="connsiteY3" fmla="*/ 807396 h 807396"/>
                <a:gd name="connsiteX4" fmla="*/ 2159540 w 2337713"/>
                <a:gd name="connsiteY4" fmla="*/ 524604 h 807396"/>
                <a:gd name="connsiteX5" fmla="*/ 2337713 w 2337713"/>
                <a:gd name="connsiteY5" fmla="*/ 421263 h 807396"/>
                <a:gd name="connsiteX6" fmla="*/ 2159540 w 2337713"/>
                <a:gd name="connsiteY6" fmla="*/ 317923 h 8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713" h="807396">
                  <a:moveTo>
                    <a:pt x="2159540" y="0"/>
                  </a:moveTo>
                  <a:lnTo>
                    <a:pt x="0" y="0"/>
                  </a:lnTo>
                  <a:lnTo>
                    <a:pt x="0" y="807396"/>
                  </a:lnTo>
                  <a:lnTo>
                    <a:pt x="2159540" y="807396"/>
                  </a:lnTo>
                  <a:lnTo>
                    <a:pt x="2159540" y="524604"/>
                  </a:lnTo>
                  <a:lnTo>
                    <a:pt x="2337713" y="421263"/>
                  </a:lnTo>
                  <a:lnTo>
                    <a:pt x="2159540" y="317923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3"/>
                  </a:solidFill>
                </a:defRPr>
              </a:lvl1pPr>
            </a:lstStyle>
            <a:p>
              <a:pPr defTabSz="457200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dirty="0">
                  <a:solidFill>
                    <a:srgbClr val="4BACC6"/>
                  </a:solidFill>
                  <a:latin typeface="Qualcomm Office Semibold" panose="020B0703030202060203" pitchFamily="34" charset="0"/>
                </a:rPr>
                <a:t>WARNING SIGN</a:t>
              </a:r>
            </a:p>
            <a:p>
              <a:pPr defTabSz="457200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sz="1100" dirty="0">
                  <a:solidFill>
                    <a:srgbClr val="4BACC6"/>
                  </a:solidFill>
                  <a:latin typeface="Calibri"/>
                </a:rPr>
                <a:t>Construction zone in 2 mi.</a:t>
              </a:r>
              <a:endParaRPr lang="en-US" sz="1200" dirty="0">
                <a:solidFill>
                  <a:srgbClr val="4BACC6"/>
                </a:solidFill>
                <a:latin typeface="Calibri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557616" y="5957208"/>
              <a:ext cx="279663" cy="262578"/>
              <a:chOff x="-1434243" y="4057650"/>
              <a:chExt cx="415068" cy="389711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-1416939" y="4057650"/>
                <a:ext cx="397764" cy="342900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1434243" y="4059087"/>
                <a:ext cx="304804" cy="3882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457200">
                  <a:defRPr/>
                </a:pPr>
                <a:r>
                  <a:rPr lang="en-US" sz="1100" dirty="0">
                    <a:solidFill>
                      <a:prstClr val="white"/>
                    </a:solidFill>
                    <a:latin typeface="Calibri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04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9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9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9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63 -3.7037E-7 L -3.75E-6 -3.7037E-7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2.22222E-6 L -8.33333E-7 -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75E-6 7.40741E-7 L 0.06054 7.40741E-7 " pathEditMode="relative" rAng="0" ptsTypes="AA">
                                      <p:cBhvr>
                                        <p:cTn id="40" dur="12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401 1.48148E-6 L -3.75E-6 1.48148E-6 " pathEditMode="relative" rAng="0" ptsTypes="AA">
                                      <p:cBhvr>
                                        <p:cTn id="4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4.44444E-6 L 6.25E-7 4.44444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375E-6 -2.96296E-6 L 0.06054 -2.96296E-6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99127 -4.44444E-6 " pathEditMode="relative" rAng="0" ptsTypes="AA">
                                      <p:cBhvr>
                                        <p:cTn id="76" dur="2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3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4.44444E-6 L 6.25E-7 4.44444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9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1.11111E-6 L -0.04206 1.11111E-6 " pathEditMode="relative" rAng="0" ptsTypes="AA">
                                      <p:cBhvr>
                                        <p:cTn id="111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5" grpId="0" animBg="1"/>
      <p:bldP spid="56" grpId="0" animBg="1"/>
      <p:bldP spid="57" grpId="0" animBg="1"/>
      <p:bldP spid="5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7" grpId="0" animBg="1"/>
      <p:bldP spid="37" grpId="1" animBg="1"/>
      <p:bldP spid="60" grpId="0" animBg="1"/>
      <p:bldP spid="6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6468A9-4A7F-4CD3-BDAD-72FD45E4AC7E}"/>
              </a:ext>
            </a:extLst>
          </p:cNvPr>
          <p:cNvSpPr/>
          <p:nvPr/>
        </p:nvSpPr>
        <p:spPr>
          <a:xfrm>
            <a:off x="829763" y="511642"/>
            <a:ext cx="5264410" cy="32973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Dynamic Charging of EVs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DAA626-7764-4E27-AC5C-C6F161038D1A}"/>
              </a:ext>
            </a:extLst>
          </p:cNvPr>
          <p:cNvSpPr/>
          <p:nvPr/>
        </p:nvSpPr>
        <p:spPr>
          <a:xfrm>
            <a:off x="6582970" y="513570"/>
            <a:ext cx="5264410" cy="3297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Challenges and Future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7E81D-06C3-4E35-BE0F-05A7EA7B8232}"/>
              </a:ext>
            </a:extLst>
          </p:cNvPr>
          <p:cNvSpPr/>
          <p:nvPr/>
        </p:nvSpPr>
        <p:spPr>
          <a:xfrm>
            <a:off x="6582970" y="1382346"/>
            <a:ext cx="499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 cost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NZ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electrical performance of the IPT system should not be negatively affected.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NZ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performance of the pavement should not be negatively affected.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D65BC-8938-4C83-BECD-53252EF9E240}"/>
              </a:ext>
            </a:extLst>
          </p:cNvPr>
          <p:cNvSpPr txBox="1"/>
          <p:nvPr/>
        </p:nvSpPr>
        <p:spPr>
          <a:xfrm>
            <a:off x="7471738" y="4666916"/>
            <a:ext cx="472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E3D07C-D783-4D19-8F8A-3FEF75C7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03" y="960894"/>
            <a:ext cx="4753129" cy="52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216</Words>
  <Application>Microsoft Office PowerPoint</Application>
  <PresentationFormat>Widescreen</PresentationFormat>
  <Paragraphs>37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Qualcomm Light</vt:lpstr>
      <vt:lpstr>Qualcomm Office Regular</vt:lpstr>
      <vt:lpstr>Qualcomm Office Semibold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Parichehr Dogani Aghcheghloo</cp:lastModifiedBy>
  <cp:revision>12</cp:revision>
  <dcterms:created xsi:type="dcterms:W3CDTF">2020-03-07T07:57:29Z</dcterms:created>
  <dcterms:modified xsi:type="dcterms:W3CDTF">2020-03-09T03:28:24Z</dcterms:modified>
</cp:coreProperties>
</file>