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0"/>
  </p:notesMasterIdLst>
  <p:sldIdLst>
    <p:sldId id="318" r:id="rId5"/>
    <p:sldId id="357" r:id="rId6"/>
    <p:sldId id="312" r:id="rId7"/>
    <p:sldId id="319" r:id="rId8"/>
    <p:sldId id="330" r:id="rId9"/>
    <p:sldId id="343" r:id="rId10"/>
    <p:sldId id="321" r:id="rId11"/>
    <p:sldId id="316" r:id="rId12"/>
    <p:sldId id="358" r:id="rId13"/>
    <p:sldId id="323" r:id="rId14"/>
    <p:sldId id="347" r:id="rId15"/>
    <p:sldId id="348" r:id="rId16"/>
    <p:sldId id="349" r:id="rId17"/>
    <p:sldId id="350" r:id="rId18"/>
    <p:sldId id="313" r:id="rId19"/>
    <p:sldId id="353" r:id="rId20"/>
    <p:sldId id="354" r:id="rId21"/>
    <p:sldId id="317" r:id="rId22"/>
    <p:sldId id="329" r:id="rId23"/>
    <p:sldId id="355" r:id="rId24"/>
    <p:sldId id="352" r:id="rId25"/>
    <p:sldId id="340" r:id="rId26"/>
    <p:sldId id="345" r:id="rId27"/>
    <p:sldId id="346" r:id="rId28"/>
    <p:sldId id="35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esults%20presentations\SSCC%20Analyses%20combin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esults%20presentations\SSCC%20Analyses%20combin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esults%20presentations\SSCC%20Analyses%20combin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esults%20presentations\SSCC%20Analyses%20combin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esults%20presentations\SSCC%20Analyses%20combin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esults%20presentations\SSCC%20Analyses%20combin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n\My%20Drive\Data\All%20roads\Results_Overview_Opps%20for%20impr\Analyses_By%20Movemen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oads%20rural%20NI%20sealed%20analys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My%20Drive\Data\All%20roads\Results_Overview_Opps%20for%20impr\Results%20presentations\SSCC%20Analyses%20combin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aseline="0"/>
              <a:t>Standardised Social Cost of Crashes by Road Width</a:t>
            </a:r>
          </a:p>
          <a:p>
            <a:pPr>
              <a:defRPr sz="2000"/>
            </a:pPr>
            <a:r>
              <a:rPr lang="en-NZ" sz="1600" baseline="0"/>
              <a:t>Three types of road in the North Island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9048051023685"/>
          <c:y val="0.13604183943442516"/>
          <c:w val="0.8727915198139754"/>
          <c:h val="0.7408320325661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'Analysis Crash Costs'!$A$2</c:f>
              <c:strCache>
                <c:ptCount val="1"/>
                <c:pt idx="0">
                  <c:v>Unsealed roads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'Analysis Crash Costs'!$A$6:$A$8</c:f>
              <c:strCache>
                <c:ptCount val="3"/>
                <c:pt idx="0">
                  <c:v>2.0-4.4</c:v>
                </c:pt>
                <c:pt idx="1">
                  <c:v>4.5-5.4</c:v>
                </c:pt>
                <c:pt idx="2">
                  <c:v>&gt;5.4</c:v>
                </c:pt>
              </c:strCache>
            </c:strRef>
          </c:cat>
          <c:val>
            <c:numRef>
              <c:f>'Analysis Crash Costs'!$B$6:$B$8</c:f>
              <c:numCache>
                <c:formatCode>"$"#,##0</c:formatCode>
                <c:ptCount val="3"/>
                <c:pt idx="0">
                  <c:v>46169.197859097767</c:v>
                </c:pt>
                <c:pt idx="1">
                  <c:v>106676.46155148925</c:v>
                </c:pt>
                <c:pt idx="2">
                  <c:v>172676.34513378641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0-40F6-A1F1-2EF3B5028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54335"/>
        <c:axId val="871051455"/>
      </c:barChart>
      <c:catAx>
        <c:axId val="87105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 baseline="0"/>
                  <a:t>Width range (m</a:t>
                </a:r>
                <a:r>
                  <a:rPr lang="en-NZ" sz="14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48312443839916519"/>
              <c:y val="0.93981585042602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1455"/>
        <c:crosses val="autoZero"/>
        <c:auto val="1"/>
        <c:lblAlgn val="ctr"/>
        <c:lblOffset val="100"/>
        <c:noMultiLvlLbl val="0"/>
      </c:catAx>
      <c:valAx>
        <c:axId val="871051455"/>
        <c:scaling>
          <c:orientation val="minMax"/>
          <c:max val="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2000" baseline="0"/>
                  <a:t>SSCC per 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61597077367527"/>
          <c:y val="0.1686281705225777"/>
          <c:w val="0.39383186706503898"/>
          <c:h val="0.1901067938842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aseline="0"/>
              <a:t>Standardised Social Cost of Crashes by Road Width</a:t>
            </a:r>
          </a:p>
          <a:p>
            <a:pPr>
              <a:defRPr sz="2000"/>
            </a:pPr>
            <a:r>
              <a:rPr lang="en-NZ" sz="1600" baseline="0"/>
              <a:t>Three types of road in the North Island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9048051023685"/>
          <c:y val="0.13604183943442516"/>
          <c:w val="0.8727915198139754"/>
          <c:h val="0.7408320325661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'Analysis Crash Costs'!$A$2</c:f>
              <c:strCache>
                <c:ptCount val="1"/>
                <c:pt idx="0">
                  <c:v>Unsealed roads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'Analysis Crash Costs'!$A$6:$A$8</c:f>
              <c:strCache>
                <c:ptCount val="3"/>
                <c:pt idx="0">
                  <c:v>2.0-4.4</c:v>
                </c:pt>
                <c:pt idx="1">
                  <c:v>4.5-5.4</c:v>
                </c:pt>
                <c:pt idx="2">
                  <c:v>&gt;5.4</c:v>
                </c:pt>
              </c:strCache>
            </c:strRef>
          </c:cat>
          <c:val>
            <c:numRef>
              <c:f>'Analysis Crash Costs'!$B$6:$B$8</c:f>
              <c:numCache>
                <c:formatCode>"$"#,##0</c:formatCode>
                <c:ptCount val="3"/>
                <c:pt idx="0">
                  <c:v>46169.197859097767</c:v>
                </c:pt>
                <c:pt idx="1">
                  <c:v>106676.46155148925</c:v>
                </c:pt>
                <c:pt idx="2">
                  <c:v>172676.34513378641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0-40F6-A1F1-2EF3B5028531}"/>
            </c:ext>
          </c:extLst>
        </c:ser>
        <c:ser>
          <c:idx val="2"/>
          <c:order val="1"/>
          <c:tx>
            <c:strRef>
              <c:f>'Analysis Crash Costs'!$A$23</c:f>
              <c:strCache>
                <c:ptCount val="1"/>
                <c:pt idx="0">
                  <c:v>Sealed rural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'Analysis Crash Costs'!$A$6:$A$8</c:f>
              <c:strCache>
                <c:ptCount val="3"/>
                <c:pt idx="0">
                  <c:v>2.0-4.4</c:v>
                </c:pt>
                <c:pt idx="1">
                  <c:v>4.5-5.4</c:v>
                </c:pt>
                <c:pt idx="2">
                  <c:v>&gt;5.4</c:v>
                </c:pt>
              </c:strCache>
            </c:strRef>
          </c:cat>
          <c:val>
            <c:numRef>
              <c:f>('Analysis Crash Costs'!$B$25:$B$26,'Analysis Crash Costs'!$B$31)</c:f>
              <c:numCache>
                <c:formatCode>"$"#,##0</c:formatCode>
                <c:ptCount val="3"/>
                <c:pt idx="0">
                  <c:v>80872.152897542677</c:v>
                </c:pt>
                <c:pt idx="1">
                  <c:v>61943.042343610869</c:v>
                </c:pt>
                <c:pt idx="2">
                  <c:v>81367.669064692047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0-40F6-A1F1-2EF3B5028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54335"/>
        <c:axId val="871051455"/>
      </c:barChart>
      <c:catAx>
        <c:axId val="87105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 baseline="0"/>
                  <a:t>Width range (m</a:t>
                </a:r>
                <a:r>
                  <a:rPr lang="en-NZ" sz="14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48312443839916519"/>
              <c:y val="0.93981585042602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1455"/>
        <c:crosses val="autoZero"/>
        <c:auto val="1"/>
        <c:lblAlgn val="ctr"/>
        <c:lblOffset val="100"/>
        <c:noMultiLvlLbl val="0"/>
      </c:catAx>
      <c:valAx>
        <c:axId val="871051455"/>
        <c:scaling>
          <c:orientation val="minMax"/>
          <c:max val="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2000" baseline="0"/>
                  <a:t>SSCC per 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61597077367527"/>
          <c:y val="0.1686281705225777"/>
          <c:w val="0.39383186706503898"/>
          <c:h val="0.1901067938842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aseline="0"/>
              <a:t>Standardised Social Cost of Crashes by Road Width</a:t>
            </a:r>
          </a:p>
          <a:p>
            <a:pPr>
              <a:defRPr sz="2000"/>
            </a:pPr>
            <a:r>
              <a:rPr lang="en-NZ" sz="1600" baseline="0"/>
              <a:t>Three types of road in the North Island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9048051023685"/>
          <c:y val="0.13604183943442516"/>
          <c:w val="0.8727915198139754"/>
          <c:h val="0.7408320325661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'Analysis Crash Costs'!$A$2</c:f>
              <c:strCache>
                <c:ptCount val="1"/>
                <c:pt idx="0">
                  <c:v>Unsealed roads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'Analysis Crash Costs'!$A$6:$A$8</c:f>
              <c:strCache>
                <c:ptCount val="3"/>
                <c:pt idx="0">
                  <c:v>2.0-4.4</c:v>
                </c:pt>
                <c:pt idx="1">
                  <c:v>4.5-5.4</c:v>
                </c:pt>
                <c:pt idx="2">
                  <c:v>&gt;5.4</c:v>
                </c:pt>
              </c:strCache>
            </c:strRef>
          </c:cat>
          <c:val>
            <c:numRef>
              <c:f>'Analysis Crash Costs'!$B$6:$B$8</c:f>
              <c:numCache>
                <c:formatCode>"$"#,##0</c:formatCode>
                <c:ptCount val="3"/>
                <c:pt idx="0">
                  <c:v>46169.197859097767</c:v>
                </c:pt>
                <c:pt idx="1">
                  <c:v>106676.46155148925</c:v>
                </c:pt>
                <c:pt idx="2">
                  <c:v>172676.34513378641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0-40F6-A1F1-2EF3B5028531}"/>
            </c:ext>
          </c:extLst>
        </c:ser>
        <c:ser>
          <c:idx val="1"/>
          <c:order val="1"/>
          <c:tx>
            <c:strRef>
              <c:f>'Analysis Crash Costs'!$A$10</c:f>
              <c:strCache>
                <c:ptCount val="1"/>
                <c:pt idx="0">
                  <c:v>Sealed Urban/50km/hr spdlim.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'Analysis Crash Costs'!$A$6:$A$8</c:f>
              <c:strCache>
                <c:ptCount val="3"/>
                <c:pt idx="0">
                  <c:v>2.0-4.4</c:v>
                </c:pt>
                <c:pt idx="1">
                  <c:v>4.5-5.4</c:v>
                </c:pt>
                <c:pt idx="2">
                  <c:v>&gt;5.4</c:v>
                </c:pt>
              </c:strCache>
            </c:strRef>
          </c:cat>
          <c:val>
            <c:numRef>
              <c:f>('Analysis Crash Costs'!$B$12:$B$13,'Analysis Crash Costs'!$B$18)</c:f>
              <c:numCache>
                <c:formatCode>"$"#,##0</c:formatCode>
                <c:ptCount val="3"/>
                <c:pt idx="0">
                  <c:v>29949.281912080121</c:v>
                </c:pt>
                <c:pt idx="1">
                  <c:v>12435.227082203988</c:v>
                </c:pt>
                <c:pt idx="2">
                  <c:v>16035.020952258705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0-40F6-A1F1-2EF3B5028531}"/>
            </c:ext>
          </c:extLst>
        </c:ser>
        <c:ser>
          <c:idx val="2"/>
          <c:order val="2"/>
          <c:tx>
            <c:strRef>
              <c:f>'Analysis Crash Costs'!$A$23</c:f>
              <c:strCache>
                <c:ptCount val="1"/>
                <c:pt idx="0">
                  <c:v>Sealed rural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'Analysis Crash Costs'!$A$6:$A$8</c:f>
              <c:strCache>
                <c:ptCount val="3"/>
                <c:pt idx="0">
                  <c:v>2.0-4.4</c:v>
                </c:pt>
                <c:pt idx="1">
                  <c:v>4.5-5.4</c:v>
                </c:pt>
                <c:pt idx="2">
                  <c:v>&gt;5.4</c:v>
                </c:pt>
              </c:strCache>
            </c:strRef>
          </c:cat>
          <c:val>
            <c:numRef>
              <c:f>('Analysis Crash Costs'!$B$25:$B$26,'Analysis Crash Costs'!$B$31)</c:f>
              <c:numCache>
                <c:formatCode>"$"#,##0</c:formatCode>
                <c:ptCount val="3"/>
                <c:pt idx="0">
                  <c:v>80872.152897542677</c:v>
                </c:pt>
                <c:pt idx="1">
                  <c:v>61943.042343610869</c:v>
                </c:pt>
                <c:pt idx="2">
                  <c:v>81367.669064692047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0-40F6-A1F1-2EF3B5028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54335"/>
        <c:axId val="871051455"/>
      </c:barChart>
      <c:catAx>
        <c:axId val="87105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 baseline="0"/>
                  <a:t>Width range (m</a:t>
                </a:r>
                <a:r>
                  <a:rPr lang="en-NZ" sz="14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48312443839916519"/>
              <c:y val="0.93981585042602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1455"/>
        <c:crosses val="autoZero"/>
        <c:auto val="1"/>
        <c:lblAlgn val="ctr"/>
        <c:lblOffset val="100"/>
        <c:noMultiLvlLbl val="0"/>
      </c:catAx>
      <c:valAx>
        <c:axId val="871051455"/>
        <c:scaling>
          <c:orientation val="minMax"/>
          <c:max val="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2000" baseline="0"/>
                  <a:t>SSCC per 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61597077367527"/>
          <c:y val="0.1686281705225777"/>
          <c:w val="0.39383186706503898"/>
          <c:h val="0.1901067938842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aseline="0"/>
              <a:t>Standardised Social Cost of Crashes by Road Width</a:t>
            </a:r>
          </a:p>
          <a:p>
            <a:pPr>
              <a:defRPr sz="2000"/>
            </a:pPr>
            <a:r>
              <a:rPr lang="en-NZ" sz="1600" baseline="0"/>
              <a:t>Sealed roads in the North Island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172974667441"/>
          <c:y val="0.13604183943442516"/>
          <c:w val="0.85915743503143893"/>
          <c:h val="0.740832032566144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'Analysis Crash Costs'!$A$23</c:f>
              <c:strCache>
                <c:ptCount val="1"/>
                <c:pt idx="0">
                  <c:v>Sealed rural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'Analysis Crash Costs'!$A$25:$A$30</c:f>
              <c:strCache>
                <c:ptCount val="6"/>
                <c:pt idx="0">
                  <c:v>2.0-4.4</c:v>
                </c:pt>
                <c:pt idx="1">
                  <c:v>4.5-5.4</c:v>
                </c:pt>
                <c:pt idx="2">
                  <c:v>5.5-6.4</c:v>
                </c:pt>
                <c:pt idx="3">
                  <c:v>6.5-7.9</c:v>
                </c:pt>
                <c:pt idx="4">
                  <c:v>8.0-9.4</c:v>
                </c:pt>
                <c:pt idx="5">
                  <c:v>&gt;9.4</c:v>
                </c:pt>
              </c:strCache>
            </c:strRef>
          </c:cat>
          <c:val>
            <c:numRef>
              <c:f>'Analysis Crash Costs'!$B$25:$B$30</c:f>
              <c:numCache>
                <c:formatCode>"$"#,##0</c:formatCode>
                <c:ptCount val="6"/>
                <c:pt idx="0">
                  <c:v>80872.152897542677</c:v>
                </c:pt>
                <c:pt idx="1">
                  <c:v>61943.042343610869</c:v>
                </c:pt>
                <c:pt idx="2">
                  <c:v>102135.63099786767</c:v>
                </c:pt>
                <c:pt idx="3">
                  <c:v>107855.75081443379</c:v>
                </c:pt>
                <c:pt idx="4">
                  <c:v>95443.41901159464</c:v>
                </c:pt>
                <c:pt idx="5">
                  <c:v>60670.098641568467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0-4610-B3A1-09EF2F949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54335"/>
        <c:axId val="871051455"/>
      </c:barChart>
      <c:catAx>
        <c:axId val="87105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 baseline="0"/>
                  <a:t>Width range (m</a:t>
                </a:r>
                <a:r>
                  <a:rPr lang="en-NZ" sz="14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48312443839916519"/>
              <c:y val="0.93981585042602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1455"/>
        <c:crosses val="autoZero"/>
        <c:auto val="1"/>
        <c:lblAlgn val="ctr"/>
        <c:lblOffset val="100"/>
        <c:noMultiLvlLbl val="0"/>
      </c:catAx>
      <c:valAx>
        <c:axId val="87105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2000" baseline="0"/>
                  <a:t>SSCC per 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53686516963701"/>
          <c:y val="0.16014871662652083"/>
          <c:w val="0.34105847954664181"/>
          <c:h val="0.17335237531717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aseline="0"/>
              <a:t>Standardised Social Cost of Crashes by Road Width</a:t>
            </a:r>
          </a:p>
          <a:p>
            <a:pPr>
              <a:defRPr sz="2000"/>
            </a:pPr>
            <a:r>
              <a:rPr lang="en-NZ" sz="1600" baseline="0"/>
              <a:t>Sealed roads in the North Island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172974667441"/>
          <c:y val="0.13604183943442516"/>
          <c:w val="0.85915743503143893"/>
          <c:h val="0.74083203256614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'Analysis Crash Costs'!$A$10</c:f>
              <c:strCache>
                <c:ptCount val="1"/>
                <c:pt idx="0">
                  <c:v>Sealed Urban/50km/hr spdlim.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'Analysis Crash Costs'!$A$25:$A$30</c:f>
              <c:strCache>
                <c:ptCount val="6"/>
                <c:pt idx="0">
                  <c:v>2.0-4.4</c:v>
                </c:pt>
                <c:pt idx="1">
                  <c:v>4.5-5.4</c:v>
                </c:pt>
                <c:pt idx="2">
                  <c:v>5.5-6.4</c:v>
                </c:pt>
                <c:pt idx="3">
                  <c:v>6.5-7.9</c:v>
                </c:pt>
                <c:pt idx="4">
                  <c:v>8.0-9.4</c:v>
                </c:pt>
                <c:pt idx="5">
                  <c:v>&gt;9.4</c:v>
                </c:pt>
              </c:strCache>
            </c:strRef>
          </c:cat>
          <c:val>
            <c:numRef>
              <c:f>'Analysis Crash Costs'!$B$12:$B$17</c:f>
              <c:numCache>
                <c:formatCode>"$"#,##0</c:formatCode>
                <c:ptCount val="6"/>
                <c:pt idx="0">
                  <c:v>29949.281912080121</c:v>
                </c:pt>
                <c:pt idx="1">
                  <c:v>12435.227082203988</c:v>
                </c:pt>
                <c:pt idx="2">
                  <c:v>17618.938086910923</c:v>
                </c:pt>
                <c:pt idx="3">
                  <c:v>19205.974585440425</c:v>
                </c:pt>
                <c:pt idx="4">
                  <c:v>18476.121167032019</c:v>
                </c:pt>
                <c:pt idx="5">
                  <c:v>14642.359691221691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2-4403-BD3A-E82F85C24209}"/>
            </c:ext>
          </c:extLst>
        </c:ser>
        <c:ser>
          <c:idx val="2"/>
          <c:order val="1"/>
          <c:tx>
            <c:strRef>
              <c:f>'Analysis Crash Costs'!$A$23</c:f>
              <c:strCache>
                <c:ptCount val="1"/>
                <c:pt idx="0">
                  <c:v>Sealed rural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'Analysis Crash Costs'!$A$25:$A$30</c:f>
              <c:strCache>
                <c:ptCount val="6"/>
                <c:pt idx="0">
                  <c:v>2.0-4.4</c:v>
                </c:pt>
                <c:pt idx="1">
                  <c:v>4.5-5.4</c:v>
                </c:pt>
                <c:pt idx="2">
                  <c:v>5.5-6.4</c:v>
                </c:pt>
                <c:pt idx="3">
                  <c:v>6.5-7.9</c:v>
                </c:pt>
                <c:pt idx="4">
                  <c:v>8.0-9.4</c:v>
                </c:pt>
                <c:pt idx="5">
                  <c:v>&gt;9.4</c:v>
                </c:pt>
              </c:strCache>
            </c:strRef>
          </c:cat>
          <c:val>
            <c:numRef>
              <c:f>'Analysis Crash Costs'!$B$25:$B$30</c:f>
              <c:numCache>
                <c:formatCode>"$"#,##0</c:formatCode>
                <c:ptCount val="6"/>
                <c:pt idx="0">
                  <c:v>80872.152897542677</c:v>
                </c:pt>
                <c:pt idx="1">
                  <c:v>61943.042343610869</c:v>
                </c:pt>
                <c:pt idx="2">
                  <c:v>102135.63099786767</c:v>
                </c:pt>
                <c:pt idx="3">
                  <c:v>107855.75081443379</c:v>
                </c:pt>
                <c:pt idx="4">
                  <c:v>95443.41901159464</c:v>
                </c:pt>
                <c:pt idx="5">
                  <c:v>60670.098641568467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2-4403-BD3A-E82F85C24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54335"/>
        <c:axId val="871051455"/>
      </c:barChart>
      <c:catAx>
        <c:axId val="87105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 baseline="0"/>
                  <a:t>Width range (m</a:t>
                </a:r>
                <a:r>
                  <a:rPr lang="en-NZ" sz="14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48312443839916519"/>
              <c:y val="0.93981585042602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1455"/>
        <c:crosses val="autoZero"/>
        <c:auto val="1"/>
        <c:lblAlgn val="ctr"/>
        <c:lblOffset val="100"/>
        <c:noMultiLvlLbl val="0"/>
      </c:catAx>
      <c:valAx>
        <c:axId val="87105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2000" baseline="0"/>
                  <a:t>SSCC per 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53686516963701"/>
          <c:y val="0.16014871662652083"/>
          <c:w val="0.34105847954664181"/>
          <c:h val="0.17335237531717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aseline="0"/>
              <a:t>Standardised Social Cost of Crashes by Road Width - All Sealed Rural</a:t>
            </a:r>
          </a:p>
          <a:p>
            <a:pPr>
              <a:defRPr sz="2000"/>
            </a:pPr>
            <a:r>
              <a:rPr lang="en-NZ" sz="1600" baseline="0"/>
              <a:t>Primary Research vs NZTA Crash Estimation Compendium (CEC)</a:t>
            </a:r>
          </a:p>
        </c:rich>
      </c:tx>
      <c:layout>
        <c:manualLayout>
          <c:xMode val="edge"/>
          <c:yMode val="edge"/>
          <c:x val="0.13925488935200847"/>
          <c:y val="6.27956939624659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172974667441"/>
          <c:y val="0.13604183943442516"/>
          <c:w val="0.85915743503143893"/>
          <c:h val="0.75750636078027311"/>
        </c:manualLayout>
      </c:layout>
      <c:barChart>
        <c:barDir val="col"/>
        <c:grouping val="clustered"/>
        <c:varyColors val="0"/>
        <c:ser>
          <c:idx val="2"/>
          <c:order val="0"/>
          <c:tx>
            <c:v>This study, NI, NZ roads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'Analysis Crash Costs'!$A$27:$A$30</c:f>
              <c:strCache>
                <c:ptCount val="4"/>
                <c:pt idx="0">
                  <c:v>5.5-6.4</c:v>
                </c:pt>
                <c:pt idx="1">
                  <c:v>6.5-7.9</c:v>
                </c:pt>
                <c:pt idx="2">
                  <c:v>8.0-9.4</c:v>
                </c:pt>
                <c:pt idx="3">
                  <c:v>&gt;9.4</c:v>
                </c:pt>
              </c:strCache>
            </c:strRef>
          </c:cat>
          <c:val>
            <c:numRef>
              <c:f>'Analysis Crash Costs'!$B$27:$B$30</c:f>
              <c:numCache>
                <c:formatCode>"$"#,##0</c:formatCode>
                <c:ptCount val="4"/>
                <c:pt idx="0">
                  <c:v>102135.63099786767</c:v>
                </c:pt>
                <c:pt idx="1">
                  <c:v>107855.75081443379</c:v>
                </c:pt>
                <c:pt idx="2">
                  <c:v>95443.41901159464</c:v>
                </c:pt>
                <c:pt idx="3">
                  <c:v>60670.098641568467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C-45F8-86FD-8DE2A02C1322}"/>
            </c:ext>
          </c:extLst>
        </c:ser>
        <c:ser>
          <c:idx val="0"/>
          <c:order val="1"/>
          <c:tx>
            <c:v>CEC - Local roads, minimum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'Analysis Crash Costs'!$A$27:$A$30</c:f>
              <c:strCache>
                <c:ptCount val="4"/>
                <c:pt idx="0">
                  <c:v>5.5-6.4</c:v>
                </c:pt>
                <c:pt idx="1">
                  <c:v>6.5-7.9</c:v>
                </c:pt>
                <c:pt idx="2">
                  <c:v>8.0-9.4</c:v>
                </c:pt>
                <c:pt idx="3">
                  <c:v>&gt;9.4</c:v>
                </c:pt>
              </c:strCache>
            </c:strRef>
          </c:cat>
          <c:val>
            <c:numRef>
              <c:f>'Analysis Crash Costs'!$E$27:$E$30</c:f>
              <c:numCache>
                <c:formatCode>"$"#,##0</c:formatCode>
                <c:ptCount val="4"/>
                <c:pt idx="0">
                  <c:v>105000</c:v>
                </c:pt>
                <c:pt idx="1">
                  <c:v>89000</c:v>
                </c:pt>
                <c:pt idx="2">
                  <c:v>63000</c:v>
                </c:pt>
                <c:pt idx="3">
                  <c:v>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C-45F8-86FD-8DE2A02C1322}"/>
            </c:ext>
          </c:extLst>
        </c:ser>
        <c:ser>
          <c:idx val="6"/>
          <c:order val="2"/>
          <c:tx>
            <c:v>CEC - Strategic roads, maximum</c:v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'Analysis Crash Costs'!$A$27:$A$30</c:f>
              <c:strCache>
                <c:ptCount val="4"/>
                <c:pt idx="0">
                  <c:v>5.5-6.4</c:v>
                </c:pt>
                <c:pt idx="1">
                  <c:v>6.5-7.9</c:v>
                </c:pt>
                <c:pt idx="2">
                  <c:v>8.0-9.4</c:v>
                </c:pt>
                <c:pt idx="3">
                  <c:v>&gt;9.4</c:v>
                </c:pt>
              </c:strCache>
            </c:strRef>
          </c:cat>
          <c:val>
            <c:numRef>
              <c:f>'Analysis Crash Costs'!$J$27:$J$30</c:f>
              <c:numCache>
                <c:formatCode>"$"#,##0</c:formatCode>
                <c:ptCount val="4"/>
                <c:pt idx="0">
                  <c:v>373000</c:v>
                </c:pt>
                <c:pt idx="1">
                  <c:v>323000</c:v>
                </c:pt>
                <c:pt idx="2">
                  <c:v>219000</c:v>
                </c:pt>
                <c:pt idx="3">
                  <c:v>165000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C-45F8-86FD-8DE2A02C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54335"/>
        <c:axId val="871051455"/>
      </c:barChart>
      <c:catAx>
        <c:axId val="87105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 baseline="0"/>
                  <a:t>Width range (m</a:t>
                </a:r>
                <a:r>
                  <a:rPr lang="en-NZ" sz="14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0.48312443839916519"/>
              <c:y val="0.93981585042602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1455"/>
        <c:crosses val="autoZero"/>
        <c:auto val="1"/>
        <c:lblAlgn val="ctr"/>
        <c:lblOffset val="100"/>
        <c:noMultiLvlLbl val="0"/>
      </c:catAx>
      <c:valAx>
        <c:axId val="87105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2000" baseline="0"/>
                  <a:t>SSCC per 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466738542176508"/>
          <c:y val="0.12895549004951959"/>
          <c:w val="0.42892812022040155"/>
          <c:h val="0.27614485005732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baseline="0"/>
              <a:t>Proportion of SSCC by Crash type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687828576820874E-2"/>
          <c:y val="0.103378171515687"/>
          <c:w val="0.8689353269033715"/>
          <c:h val="0.73319095450062011"/>
        </c:manualLayout>
      </c:layout>
      <c:barChart>
        <c:barDir val="col"/>
        <c:grouping val="clustered"/>
        <c:varyColors val="0"/>
        <c:ser>
          <c:idx val="1"/>
          <c:order val="0"/>
          <c:tx>
            <c:v>Rural Sealed Roads 6.5m-7.9m wide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Analysis!$A$27:$A$31</c:f>
              <c:strCache>
                <c:ptCount val="5"/>
                <c:pt idx="0">
                  <c:v>Overtaking</c:v>
                </c:pt>
                <c:pt idx="1">
                  <c:v>Head on</c:v>
                </c:pt>
                <c:pt idx="2">
                  <c:v>Lost control</c:v>
                </c:pt>
                <c:pt idx="3">
                  <c:v>Hit object/rear end</c:v>
                </c:pt>
                <c:pt idx="4">
                  <c:v>Pedestrian</c:v>
                </c:pt>
              </c:strCache>
            </c:strRef>
          </c:cat>
          <c:val>
            <c:numRef>
              <c:f>Analysis!$F$10:$F$14</c:f>
              <c:numCache>
                <c:formatCode>0%</c:formatCode>
                <c:ptCount val="5"/>
                <c:pt idx="0">
                  <c:v>3.8236516836843336E-2</c:v>
                </c:pt>
                <c:pt idx="1">
                  <c:v>0.24102896890177747</c:v>
                </c:pt>
                <c:pt idx="2">
                  <c:v>0.6442614805876925</c:v>
                </c:pt>
                <c:pt idx="3" formatCode="0.0%">
                  <c:v>1.4165052776735651E-2</c:v>
                </c:pt>
                <c:pt idx="4">
                  <c:v>6.2307980896951012E-2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D-4D9B-A637-D01713A02057}"/>
            </c:ext>
          </c:extLst>
        </c:ser>
        <c:ser>
          <c:idx val="0"/>
          <c:order val="1"/>
          <c:tx>
            <c:v>Urban Roads 6.5m-7.9m wide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Analysis!$A$27:$A$31</c:f>
              <c:strCache>
                <c:ptCount val="5"/>
                <c:pt idx="0">
                  <c:v>Overtaking</c:v>
                </c:pt>
                <c:pt idx="1">
                  <c:v>Head on</c:v>
                </c:pt>
                <c:pt idx="2">
                  <c:v>Lost control</c:v>
                </c:pt>
                <c:pt idx="3">
                  <c:v>Hit object/rear end</c:v>
                </c:pt>
                <c:pt idx="4">
                  <c:v>Pedestrian</c:v>
                </c:pt>
              </c:strCache>
            </c:strRef>
          </c:cat>
          <c:val>
            <c:numRef>
              <c:f>Analysis!$F$18:$F$22</c:f>
              <c:numCache>
                <c:formatCode>0%</c:formatCode>
                <c:ptCount val="5"/>
                <c:pt idx="0" formatCode="0.0%">
                  <c:v>1.8467220683287165E-3</c:v>
                </c:pt>
                <c:pt idx="1">
                  <c:v>0.18651892890120036</c:v>
                </c:pt>
                <c:pt idx="2">
                  <c:v>0.73499538319482915</c:v>
                </c:pt>
                <c:pt idx="3">
                  <c:v>3.9704524469067408E-2</c:v>
                </c:pt>
                <c:pt idx="4">
                  <c:v>3.6934441366574332E-2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D-4D9B-A637-D01713A02057}"/>
            </c:ext>
          </c:extLst>
        </c:ser>
        <c:ser>
          <c:idx val="2"/>
          <c:order val="2"/>
          <c:tx>
            <c:v>Unsealed Roads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Analysis!$A$27:$A$31</c:f>
              <c:strCache>
                <c:ptCount val="5"/>
                <c:pt idx="0">
                  <c:v>Overtaking</c:v>
                </c:pt>
                <c:pt idx="1">
                  <c:v>Head on</c:v>
                </c:pt>
                <c:pt idx="2">
                  <c:v>Lost control</c:v>
                </c:pt>
                <c:pt idx="3">
                  <c:v>Hit object/rear end</c:v>
                </c:pt>
                <c:pt idx="4">
                  <c:v>Pedestrian</c:v>
                </c:pt>
              </c:strCache>
            </c:strRef>
          </c:cat>
          <c:val>
            <c:numRef>
              <c:f>Analysis!$F$27:$F$31</c:f>
              <c:numCache>
                <c:formatCode>0%</c:formatCode>
                <c:ptCount val="5"/>
                <c:pt idx="0" formatCode="0.0%">
                  <c:v>1.5789473684210526E-3</c:v>
                </c:pt>
                <c:pt idx="1">
                  <c:v>0.15848297213622292</c:v>
                </c:pt>
                <c:pt idx="2">
                  <c:v>0.83368421052631581</c:v>
                </c:pt>
                <c:pt idx="3">
                  <c:v>0</c:v>
                </c:pt>
                <c:pt idx="4">
                  <c:v>6.2538699690402478E-3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D-4D9B-A637-D01713A02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4711983"/>
        <c:axId val="1843539391"/>
      </c:barChart>
      <c:catAx>
        <c:axId val="1844711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600" baseline="0"/>
                  <a:t>Crash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539391"/>
        <c:crosses val="autoZero"/>
        <c:auto val="1"/>
        <c:lblAlgn val="ctr"/>
        <c:lblOffset val="100"/>
        <c:noMultiLvlLbl val="0"/>
      </c:catAx>
      <c:valAx>
        <c:axId val="1843539391"/>
        <c:scaling>
          <c:orientation val="minMax"/>
          <c:max val="0.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Proportion of SSCC</a:t>
                </a:r>
                <a:endParaRPr lang="en-NZ" sz="1600" baseline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711983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18963265247276"/>
          <c:y val="0.10550956978875183"/>
          <c:w val="0.22642271160861058"/>
          <c:h val="0.24381845067530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Rural Sealed Roads: Annual SSCC for 6.5m&lt;carriageway width&lt;8.0m </a:t>
            </a:r>
          </a:p>
          <a:p>
            <a:pPr>
              <a:defRPr sz="2000"/>
            </a:pPr>
            <a:r>
              <a:rPr lang="en-US" sz="2000" baseline="0"/>
              <a:t>By traffic volume/AADT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Analysis!$A$7</c:f>
              <c:strCache>
                <c:ptCount val="1"/>
                <c:pt idx="0">
                  <c:v>Width range (m)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Analysis!$A$38:$A$39</c:f>
              <c:strCache>
                <c:ptCount val="2"/>
                <c:pt idx="0">
                  <c:v>0&lt;AADT&lt;1500</c:v>
                </c:pt>
                <c:pt idx="1">
                  <c:v>AADT 1500 or more</c:v>
                </c:pt>
              </c:strCache>
            </c:strRef>
          </c:cat>
          <c:val>
            <c:numRef>
              <c:f>Analysis!$H$38:$H$39</c:f>
              <c:numCache>
                <c:formatCode>"$"#,##0</c:formatCode>
                <c:ptCount val="2"/>
                <c:pt idx="0">
                  <c:v>150519.8611221647</c:v>
                </c:pt>
                <c:pt idx="1">
                  <c:v>65618.348265566281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0-4E46-81D1-28055C5FF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4711983"/>
        <c:axId val="1843539391"/>
      </c:barChart>
      <c:catAx>
        <c:axId val="1844711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aseline="0"/>
                  <a:t>Width range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539391"/>
        <c:crosses val="autoZero"/>
        <c:auto val="1"/>
        <c:lblAlgn val="ctr"/>
        <c:lblOffset val="100"/>
        <c:noMultiLvlLbl val="0"/>
      </c:catAx>
      <c:valAx>
        <c:axId val="1843539391"/>
        <c:scaling>
          <c:orientation val="minMax"/>
          <c:max val="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SSCC per 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71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000" baseline="0"/>
              <a:t>Should narrow unsealed roadways be widened and/or sealed?</a:t>
            </a:r>
          </a:p>
          <a:p>
            <a:pPr>
              <a:defRPr sz="2000"/>
            </a:pPr>
            <a:r>
              <a:rPr lang="en-NZ" sz="1800" baseline="0"/>
              <a:t>SSCC on a narrow unsealed roadway </a:t>
            </a:r>
          </a:p>
          <a:p>
            <a:pPr>
              <a:defRPr sz="2000"/>
            </a:pPr>
            <a:r>
              <a:rPr lang="en-NZ" sz="1800" baseline="0"/>
              <a:t>and a typical council standard for a low-use roadway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8424194552016"/>
          <c:y val="0.1590613015519084"/>
          <c:w val="0.85915743503143893"/>
          <c:h val="0.690607808546882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'Analysis Crash Costs'!$A$34:$A$35</c:f>
              <c:strCache>
                <c:ptCount val="2"/>
                <c:pt idx="0">
                  <c:v>Unsealed &lt;4.5m wide</c:v>
                </c:pt>
                <c:pt idx="1">
                  <c:v>Sealed 7.0m wide</c:v>
                </c:pt>
              </c:strCache>
            </c:strRef>
          </c:cat>
          <c:val>
            <c:numRef>
              <c:f>'Analysis Crash Costs'!$B$34:$B$35</c:f>
              <c:numCache>
                <c:formatCode>"$"#,##0</c:formatCode>
                <c:ptCount val="2"/>
                <c:pt idx="0">
                  <c:v>46169.197859097767</c:v>
                </c:pt>
                <c:pt idx="1">
                  <c:v>150519.8611221647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F-4EC7-AA10-59A8205FD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054335"/>
        <c:axId val="871051455"/>
      </c:barChart>
      <c:catAx>
        <c:axId val="871054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800" b="1" baseline="0"/>
                  <a:t>Surfacing and Width range (m)</a:t>
                </a:r>
                <a:endParaRPr lang="en-NZ" sz="1400" b="1" baseline="0"/>
              </a:p>
            </c:rich>
          </c:tx>
          <c:layout>
            <c:manualLayout>
              <c:xMode val="edge"/>
              <c:yMode val="edge"/>
              <c:x val="0.37516929517363362"/>
              <c:y val="0.929352427322367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1455"/>
        <c:crosses val="autoZero"/>
        <c:auto val="1"/>
        <c:lblAlgn val="ctr"/>
        <c:lblOffset val="100"/>
        <c:noMultiLvlLbl val="0"/>
      </c:catAx>
      <c:valAx>
        <c:axId val="87105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2000" baseline="0"/>
                  <a:t>SSCC per 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5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46:24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3202 133,'-968'0,"923"-2,-1-2,2-3,-84-21,43-4,62 23,0 0,-46-11,-41 7,-1 4,-193 11,108 1,121-2,-123 15,125-8,50-7,0 1,0 1,0 1,0 1,-24 10,-115 59,14-5,25-20,15-7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46:34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1558 43,'-1191'0,"1153"-2,0-2,-45-10,-34-4,68 15,7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46:39.2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4691 1,'-2'0,"-158"-1,-218 28,228-13,-253-9,228-7,-425 2,535 3,-77 13,-14 2,-556-11,390-10,-1054 3,1327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46:59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89,'-22'-8,"-14"-2,-9 1,-3-5,-1-1,1 2,1 4,-6 4,-8 1,0 3,1 1,6 0,10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51:02.9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2419 173,'-115'1,"30"2,0-5,-124-17,88 4,0 6,-189 8,-13 0,266-5,-1-2,1-2,0-3,1-2,-58-25,86 31,-1 1,1 1,-1 2,-44-3,-119 7,133 3,39-2,-1 2,0 0,1 1,-1 2,1 0,-33 13,17-1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51:06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2350 90,'0'-4,"-1"1,1 0,-1 1,0-1,0 0,0 0,-1 0,1 0,-1 1,1-1,-1 1,0-1,0 1,0 0,0 0,-1 0,1 0,0 0,-1 0,1 0,-1 1,0 0,0-1,0 1,1 0,-5-1,-8-3,-1 1,1 0,-25-2,-78-3,-173 9,123 4,-1403-4,1510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51:10.9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1845 46,'0'-1,"-1"0,1 0,0-1,-1 1,1 0,-1 0,1 0,-1-1,0 1,0 0,1 0,-1 0,0 0,0 0,0 1,0-1,0 0,0 0,0 0,0 1,0-1,0 1,-1-1,1 1,0-1,0 1,-3-1,-41-6,37 6,-168-11,-195 11,158 4,-485-3,629 3,-93 17,138-17,-29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6T08:51:14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1272 35,'-1043'0,"1004"-2,0-2,1-1,-40-10,43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6/8/2024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0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/>
              <a:t>Hasn’t this already been done?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2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/>
              <a:t>Using mapping software that allowed me to toggle between the maps and a spreadsheet.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4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Or what do I define as a midblock crash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3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Or what do I define as a midblock crash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8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8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7FD6A6-E386-41A2-9920-4DE9B929254E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CF81-644F-401B-9F71-8948C1C6CE9D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3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B0A0-C396-4075-831D-6797457E7350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5475-8C11-44EB-84D0-BBFD66B421C3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DD4-EFC9-4E8B-BB5D-95F2E88DFA8F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6F15-4411-48A8-BE13-3C03CF73688B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AE36-1DB9-4610-B81B-E57A49A88BAB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1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A7E-163C-4ED3-89A9-9B1FAA9B5A2B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51C3-7A86-4813-B084-24824C952C9D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8AF7-7B67-43BB-A410-B14B38AE63F5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0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17E7-248C-4685-A88B-1DC960134B7A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7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972E7EA-D965-43F8-88E9-CA96329AE94D}" type="datetime1">
              <a:rPr lang="en-US" smtClean="0"/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png"/><Relationship Id="rId19" Type="http://schemas.openxmlformats.org/officeDocument/2006/relationships/image" Target="../media/image5.JPG"/><Relationship Id="rId4" Type="http://schemas.openxmlformats.org/officeDocument/2006/relationships/image" Target="../media/image90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8017-EA2C-FD20-FCD4-30D0E4F4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5304596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HOW IS ROAD WIDTH RELATED TO HARM?</a:t>
            </a:r>
            <a:endParaRPr lang="en-NZ" sz="9600" dirty="0">
              <a:solidFill>
                <a:schemeClr val="accent5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9" name="Content Placeholder 8" descr="A road with trees in the background&#10;&#10;Description automatically generated">
            <a:extLst>
              <a:ext uri="{FF2B5EF4-FFF2-40B4-BE49-F238E27FC236}">
                <a16:creationId xmlns:a16="http://schemas.microsoft.com/office/drawing/2014/main" id="{7435DF4C-D73D-E35C-5162-F2A85A846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31401" y="4571990"/>
            <a:ext cx="4081461" cy="2302257"/>
          </a:xfrm>
        </p:spPr>
      </p:pic>
      <p:pic>
        <p:nvPicPr>
          <p:cNvPr id="7" name="Picture 6" descr="A road with grass and buildings&#10;&#10;Description automatically generated">
            <a:extLst>
              <a:ext uri="{FF2B5EF4-FFF2-40B4-BE49-F238E27FC236}">
                <a16:creationId xmlns:a16="http://schemas.microsoft.com/office/drawing/2014/main" id="{FE3014FD-DE55-2327-10E0-22C432E8E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34305"/>
          <a:stretch/>
        </p:blipFill>
        <p:spPr>
          <a:xfrm>
            <a:off x="7552266" y="10"/>
            <a:ext cx="4639733" cy="2285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1DEFE-A89C-5A0A-8487-778B46846D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12406"/>
          <a:stretch/>
        </p:blipFill>
        <p:spPr>
          <a:xfrm>
            <a:off x="7552266" y="2286000"/>
            <a:ext cx="4639733" cy="2286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74218-8D92-E78B-BDDF-3F73E241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80B7F9D3-4F2A-FA8A-D1F3-B34EBF93C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45" y="6135010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F93C-2056-17AB-8550-B64602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was counted?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48B87-EFFD-A7D5-5040-0AE1F38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778062"/>
          </a:xfrm>
        </p:spPr>
        <p:txBody>
          <a:bodyPr/>
          <a:lstStyle/>
          <a:p>
            <a:r>
              <a:rPr lang="en-NZ" sz="3600" dirty="0"/>
              <a:t>Crashes of Types A, B, C, D, E, F, N, P and QE (CAS) </a:t>
            </a:r>
            <a:r>
              <a:rPr lang="en-NZ" sz="3200" dirty="0"/>
              <a:t>From normal road speed/under normal conditions.</a:t>
            </a:r>
          </a:p>
          <a:p>
            <a:pPr>
              <a:spcBef>
                <a:spcPts val="0"/>
              </a:spcBef>
            </a:pPr>
            <a:r>
              <a:rPr lang="en-NZ" sz="3200" dirty="0"/>
              <a:t>Drivers distracted, fatigued, impaired by alcohol or drugs.</a:t>
            </a:r>
          </a:p>
          <a:p>
            <a:pPr>
              <a:spcBef>
                <a:spcPts val="600"/>
              </a:spcBef>
            </a:pPr>
            <a:r>
              <a:rPr lang="en-NZ" sz="5400" dirty="0"/>
              <a:t>NOT: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Crashes shortly after a vehicle set off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B1F26-39A7-9F59-55FD-EDF70AE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B58FB36B-FB15-3B71-E237-826CBAFC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F93C-2056-17AB-8550-B64602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was counted?</a:t>
            </a:r>
            <a:endParaRPr lang="en-NZ" sz="9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48B87-EFFD-A7D5-5040-0AE1F38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778062"/>
          </a:xfrm>
        </p:spPr>
        <p:txBody>
          <a:bodyPr/>
          <a:lstStyle/>
          <a:p>
            <a:r>
              <a:rPr lang="en-NZ" sz="3600" dirty="0"/>
              <a:t>Crashes of Types A, B, C, D, E, F, N, P and QE (CAS)</a:t>
            </a:r>
          </a:p>
          <a:p>
            <a:pPr>
              <a:spcBef>
                <a:spcPts val="0"/>
              </a:spcBef>
            </a:pPr>
            <a:r>
              <a:rPr lang="en-NZ" sz="3200" dirty="0"/>
              <a:t>From normal road speed/under normal conditions.</a:t>
            </a:r>
          </a:p>
          <a:p>
            <a:pPr>
              <a:spcBef>
                <a:spcPts val="0"/>
              </a:spcBef>
            </a:pPr>
            <a:r>
              <a:rPr lang="en-NZ" sz="3200" dirty="0"/>
              <a:t>Drivers distracted, fatigued, impaired by alcohol or drugs.</a:t>
            </a:r>
          </a:p>
          <a:p>
            <a:pPr>
              <a:spcBef>
                <a:spcPts val="600"/>
              </a:spcBef>
            </a:pPr>
            <a:r>
              <a:rPr lang="en-NZ" sz="5400" dirty="0"/>
              <a:t>NOT: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Crashes shortly after a vehicle set off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Medical events,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C33AF-1BDE-9355-A5C9-C709D9E9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3E290831-AAF1-E8F2-DA27-09D94172E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F93C-2056-17AB-8550-B64602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was counted?</a:t>
            </a:r>
            <a:endParaRPr lang="en-NZ" sz="9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48B87-EFFD-A7D5-5040-0AE1F38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778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NZ" sz="3600" dirty="0"/>
              <a:t>Crashes of Types A, B, C, D, E, F, N, P and QE (CAS) from normal road speed.</a:t>
            </a:r>
          </a:p>
          <a:p>
            <a:pPr>
              <a:spcBef>
                <a:spcPts val="0"/>
              </a:spcBef>
            </a:pPr>
            <a:r>
              <a:rPr lang="en-NZ" sz="3200" dirty="0"/>
              <a:t>Drivers distracted, fatigued, impaired by alcohol or drugs.</a:t>
            </a:r>
          </a:p>
          <a:p>
            <a:pPr>
              <a:spcBef>
                <a:spcPts val="600"/>
              </a:spcBef>
            </a:pPr>
            <a:r>
              <a:rPr lang="en-NZ" sz="5400" dirty="0"/>
              <a:t>NOT: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Crashes shortly after a vehicle set off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Medical events, 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Assault with a vehicle,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51821-9F52-4196-B684-B5E60F2B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F93C-2056-17AB-8550-B64602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was counted?</a:t>
            </a:r>
            <a:endParaRPr lang="en-NZ" sz="9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48B87-EFFD-A7D5-5040-0AE1F38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778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NZ" sz="3600" dirty="0"/>
              <a:t>Crashes of Types A, B, C, D, E, F, N, P and QE (CAS) from normal road speed.</a:t>
            </a:r>
          </a:p>
          <a:p>
            <a:pPr>
              <a:spcBef>
                <a:spcPts val="0"/>
              </a:spcBef>
            </a:pPr>
            <a:r>
              <a:rPr lang="en-NZ" sz="3200" dirty="0"/>
              <a:t>Drivers distracted, fatigued, impaired by alcohol or drugs</a:t>
            </a:r>
            <a:r>
              <a:rPr lang="en-NZ" sz="3600" dirty="0"/>
              <a:t>.</a:t>
            </a:r>
          </a:p>
          <a:p>
            <a:pPr>
              <a:spcBef>
                <a:spcPts val="600"/>
              </a:spcBef>
            </a:pPr>
            <a:r>
              <a:rPr lang="en-NZ" sz="5400" dirty="0"/>
              <a:t>NOT: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Crashes shortly after a vehicle set off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Medical events, 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Assault with a vehicle,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Directly related to fleeing of Police and/or a pursuit.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D1E83-BE5F-E61E-C3E2-9F5854B5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C91D6AB7-26E4-DF70-9078-6050F680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F93C-2056-17AB-8550-B64602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was counted?</a:t>
            </a:r>
            <a:endParaRPr lang="en-NZ" sz="9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48B87-EFFD-A7D5-5040-0AE1F38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778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NZ" sz="3600" dirty="0"/>
              <a:t>Crashes of Types A, B, C, D, E, F, N, P and QE (CAS) from normal road speed.</a:t>
            </a:r>
          </a:p>
          <a:p>
            <a:pPr>
              <a:spcBef>
                <a:spcPts val="0"/>
              </a:spcBef>
            </a:pPr>
            <a:r>
              <a:rPr lang="en-NZ" sz="3200" dirty="0"/>
              <a:t>Drivers distracted, fatigued, impaired by alcohol or drugs.</a:t>
            </a:r>
          </a:p>
          <a:p>
            <a:pPr>
              <a:spcBef>
                <a:spcPts val="600"/>
              </a:spcBef>
            </a:pPr>
            <a:r>
              <a:rPr lang="en-NZ" sz="5400" dirty="0"/>
              <a:t>NOT: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Crashes shortly after a vehicle set off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Medical events, 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Assault with a vehicle,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Directly related to fleeing of Police and/or a pursuit.</a:t>
            </a:r>
          </a:p>
          <a:p>
            <a:pPr>
              <a:spcBef>
                <a:spcPts val="0"/>
              </a:spcBef>
            </a:pPr>
            <a:r>
              <a:rPr lang="en-NZ" sz="3000" dirty="0"/>
              <a:t>Crashes on one-way roads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F0C52-CA3D-D086-4DE2-465A9419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4BF3A29B-155A-4E0B-7AD8-4287031D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17945E-D7A4-2E75-56FC-49401CF1E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3171"/>
              </p:ext>
            </p:extLst>
          </p:nvPr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0BE036-9BCB-6B55-9AE6-94FD3552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2772B799-E491-7FF5-3A6A-BA31F0D1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17945E-D7A4-2E75-56FC-49401CF1E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55044"/>
              </p:ext>
            </p:extLst>
          </p:nvPr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9AB299-A52C-11B3-C038-9033B128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84642018-54F7-2677-10E0-2F64FC6D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4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17945E-D7A4-2E75-56FC-49401CF1E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12822"/>
              </p:ext>
            </p:extLst>
          </p:nvPr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01E052-D57A-4936-1873-B6E1B800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78880D9E-7411-354C-AB55-C6069106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22A2FE0-942F-F5F5-D6F8-C29ED96F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43968"/>
              </p:ext>
            </p:extLst>
          </p:nvPr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2C572-E6A0-83E6-3277-0EF281A8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27557466-56DB-77EB-EB15-04EC11D85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22A2FE0-942F-F5F5-D6F8-C29ED96FB98C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CF3F2-CB5A-345F-0B36-348C1F8A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logo for an engine&#10;&#10;Description automatically generated">
            <a:extLst>
              <a:ext uri="{FF2B5EF4-FFF2-40B4-BE49-F238E27FC236}">
                <a16:creationId xmlns:a16="http://schemas.microsoft.com/office/drawing/2014/main" id="{65971C79-98D5-95FF-8CEB-2255496F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F8FB8F-4DE2-F02E-78BF-243F934F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road with trees in the background&#10;&#10;Description automatically generated">
            <a:extLst>
              <a:ext uri="{FF2B5EF4-FFF2-40B4-BE49-F238E27FC236}">
                <a16:creationId xmlns:a16="http://schemas.microsoft.com/office/drawing/2014/main" id="{60742ACB-A6D5-6104-478F-C8DB9CC5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" y="0"/>
            <a:ext cx="12157921" cy="6858000"/>
          </a:xfrm>
          <a:prstGeom prst="rect">
            <a:avLst/>
          </a:prstGeom>
        </p:spPr>
      </p:pic>
      <p:pic>
        <p:nvPicPr>
          <p:cNvPr id="5" name="Picture 4" descr="A logo for an engine&#10;&#10;Description automatically generated">
            <a:extLst>
              <a:ext uri="{FF2B5EF4-FFF2-40B4-BE49-F238E27FC236}">
                <a16:creationId xmlns:a16="http://schemas.microsoft.com/office/drawing/2014/main" id="{6297F0F1-3014-DF1B-1F42-AA335D43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7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076A9B-9897-3334-86EB-45F00B74AFE4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7178DF-F876-A580-1A33-DD785E7E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25F6FD5E-9E89-D2CE-3820-00F4DEFC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570169-F88C-1098-AC4F-41691769EF3B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0B7EC-164A-D0D3-4311-E5C7D807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D7C4B0E2-F1DE-A80E-F17C-9FDC2977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09704D-2B1B-EDF4-C247-55D2266F2DDA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9C1A95-63F0-9769-1078-1BA0D71A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logo for an engine&#10;&#10;Description automatically generated">
            <a:extLst>
              <a:ext uri="{FF2B5EF4-FFF2-40B4-BE49-F238E27FC236}">
                <a16:creationId xmlns:a16="http://schemas.microsoft.com/office/drawing/2014/main" id="{41AF0E7F-7F4C-54B5-6CBE-0AE9940C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Why this research?</a:t>
            </a:r>
          </a:p>
        </p:txBody>
      </p:sp>
      <p:pic>
        <p:nvPicPr>
          <p:cNvPr id="7" name="Content Placeholder 6" descr="A gravel road with trees and grass&#10;&#10;Description automatically generated">
            <a:extLst>
              <a:ext uri="{FF2B5EF4-FFF2-40B4-BE49-F238E27FC236}">
                <a16:creationId xmlns:a16="http://schemas.microsoft.com/office/drawing/2014/main" id="{3340B98F-5D18-DEC1-9C39-C96C1F614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0221" b="-1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75DBB-30DF-74DA-0051-925379AA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0A449B0B-D863-4CB9-9CCB-747F4FACB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1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black text&#10;&#10;Description automatically generated">
            <a:extLst>
              <a:ext uri="{FF2B5EF4-FFF2-40B4-BE49-F238E27FC236}">
                <a16:creationId xmlns:a16="http://schemas.microsoft.com/office/drawing/2014/main" id="{3B1CD042-1C33-DA32-7451-DDFDCC76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0" y="461962"/>
            <a:ext cx="9587897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0CC6D4-C1D4-BF2F-F5C9-93F4155B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logo for an engine&#10;&#10;Description automatically generated">
            <a:extLst>
              <a:ext uri="{FF2B5EF4-FFF2-40B4-BE49-F238E27FC236}">
                <a16:creationId xmlns:a16="http://schemas.microsoft.com/office/drawing/2014/main" id="{B556B6F1-FE35-81D3-05A3-08E4BB53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2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490DBA-F0E4-6EC8-A868-5B10E7E46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09165"/>
              </p:ext>
            </p:extLst>
          </p:nvPr>
        </p:nvGraphicFramePr>
        <p:xfrm>
          <a:off x="1449160" y="394606"/>
          <a:ext cx="10148480" cy="608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5B0055-5524-21A2-FCFA-45CED09B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56A536F2-D0D6-0790-AB3C-488508E4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4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Why this research?</a:t>
            </a:r>
          </a:p>
        </p:txBody>
      </p:sp>
      <p:pic>
        <p:nvPicPr>
          <p:cNvPr id="7" name="Content Placeholder 6" descr="A gravel road with trees and grass&#10;&#10;Description automatically generated">
            <a:extLst>
              <a:ext uri="{FF2B5EF4-FFF2-40B4-BE49-F238E27FC236}">
                <a16:creationId xmlns:a16="http://schemas.microsoft.com/office/drawing/2014/main" id="{3340B98F-5D18-DEC1-9C39-C96C1F614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0221" b="-1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2401E-D77E-EC2C-43AB-D09AA6FB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B94B383B-E9BE-8032-190F-B729320ED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57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1CADD9-5026-57EF-BEEF-F36ED739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222504"/>
          </a:xfrm>
        </p:spPr>
        <p:txBody>
          <a:bodyPr>
            <a:noAutofit/>
          </a:bodyPr>
          <a:lstStyle/>
          <a:p>
            <a:pPr algn="ctr"/>
            <a:r>
              <a:rPr lang="en-NZ" sz="72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REINVENTING THE WHEEL?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09C23D-EC76-78BA-4CA6-6053F89E6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068946"/>
            <a:ext cx="4754880" cy="52404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4800" dirty="0"/>
          </a:p>
          <a:p>
            <a:pPr marL="0" indent="0">
              <a:buNone/>
            </a:pPr>
            <a:endParaRPr lang="en-NZ" sz="4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D4CC2E-2912-F0A2-0304-A4455026EB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sz="5400" dirty="0"/>
              <a:t>Other research?</a:t>
            </a:r>
          </a:p>
          <a:p>
            <a:endParaRPr lang="en-NZ" dirty="0"/>
          </a:p>
        </p:txBody>
      </p:sp>
      <p:pic>
        <p:nvPicPr>
          <p:cNvPr id="9" name="Picture 8" descr="A blue and white cover with white text&#10;&#10;Description automatically generated">
            <a:extLst>
              <a:ext uri="{FF2B5EF4-FFF2-40B4-BE49-F238E27FC236}">
                <a16:creationId xmlns:a16="http://schemas.microsoft.com/office/drawing/2014/main" id="{FE74BDB1-23A4-9049-F65C-572107AEC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16" y="953036"/>
            <a:ext cx="3810430" cy="57890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C95730-0A17-056C-4899-FF9879BB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logo for an engine&#10;&#10;Description automatically generated">
            <a:extLst>
              <a:ext uri="{FF2B5EF4-FFF2-40B4-BE49-F238E27FC236}">
                <a16:creationId xmlns:a16="http://schemas.microsoft.com/office/drawing/2014/main" id="{EF68E7B2-3262-7B8D-1D2B-F0A599419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09C23D-EC76-78BA-4CA6-6053F89E6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068946"/>
            <a:ext cx="4754880" cy="52404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4800" dirty="0"/>
          </a:p>
          <a:p>
            <a:pPr marL="0" indent="0">
              <a:buNone/>
            </a:pPr>
            <a:endParaRPr lang="en-NZ" sz="48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90BCF4C-4DCF-0F82-8C32-6D97ADF8EA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4126" y="407446"/>
            <a:ext cx="10071846" cy="60431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D2F7D0-6A00-BA1C-97C3-F8488229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DBCBE-BBCC-04DA-68D8-F83D4CF8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logo for an engine&#10;&#10;Description automatically generated">
            <a:extLst>
              <a:ext uri="{FF2B5EF4-FFF2-40B4-BE49-F238E27FC236}">
                <a16:creationId xmlns:a16="http://schemas.microsoft.com/office/drawing/2014/main" id="{9A2761BD-37A7-3F18-8FBE-9F2493256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319" y="5762739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9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4B54-FD5C-813A-A3F2-B66DFDE2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5635752" cy="2640968"/>
          </a:xfrm>
        </p:spPr>
        <p:txBody>
          <a:bodyPr/>
          <a:lstStyle/>
          <a:p>
            <a:r>
              <a:rPr lang="en-NZ" sz="96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ROAD METADATA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9FE3C5-CB1D-807C-5540-AC34D02E2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0" y="162991"/>
            <a:ext cx="4066032" cy="657308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7A37A-2D98-ECBD-34FA-243D376B7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3112476"/>
            <a:ext cx="5407152" cy="2907323"/>
          </a:xfrm>
        </p:spPr>
        <p:txBody>
          <a:bodyPr>
            <a:noAutofit/>
          </a:bodyPr>
          <a:lstStyle/>
          <a:p>
            <a:endParaRPr lang="en-NZ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52C94D-38A6-1DE7-E6A3-76F463177D1C}"/>
                  </a:ext>
                </a:extLst>
              </p14:cNvPr>
              <p14:cNvContentPartPr/>
              <p14:nvPr/>
            </p14:nvContentPartPr>
            <p14:xfrm>
              <a:off x="9103320" y="3472440"/>
              <a:ext cx="1152720" cy="10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52C94D-38A6-1DE7-E6A3-76F463177D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9680" y="3364440"/>
                <a:ext cx="12603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268463-F299-6F93-3751-ECD65F7A4132}"/>
                  </a:ext>
                </a:extLst>
              </p14:cNvPr>
              <p14:cNvContentPartPr/>
              <p14:nvPr/>
            </p14:nvContentPartPr>
            <p14:xfrm>
              <a:off x="9024840" y="5455320"/>
              <a:ext cx="560880" cy="15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268463-F299-6F93-3751-ECD65F7A41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0840" y="5347320"/>
                <a:ext cx="6685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7E2F3E-D46E-EEDA-C124-56FF304F2276}"/>
                  </a:ext>
                </a:extLst>
              </p14:cNvPr>
              <p14:cNvContentPartPr/>
              <p14:nvPr/>
            </p14:nvContentPartPr>
            <p14:xfrm>
              <a:off x="9009720" y="5241840"/>
              <a:ext cx="1688760" cy="32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7E2F3E-D46E-EEDA-C124-56FF304F22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56080" y="5133840"/>
                <a:ext cx="17964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51B5DD-0F1E-E2BD-5208-D16078FBBBB6}"/>
                  </a:ext>
                </a:extLst>
              </p14:cNvPr>
              <p14:cNvContentPartPr/>
              <p14:nvPr/>
            </p14:nvContentPartPr>
            <p14:xfrm>
              <a:off x="9039960" y="5881200"/>
              <a:ext cx="226440" cy="3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51B5DD-0F1E-E2BD-5208-D16078FBBB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85960" y="5773560"/>
                <a:ext cx="3340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4F87C41-23B8-3737-43AD-BEFDBE7020E7}"/>
                  </a:ext>
                </a:extLst>
              </p14:cNvPr>
              <p14:cNvContentPartPr/>
              <p14:nvPr/>
            </p14:nvContentPartPr>
            <p14:xfrm>
              <a:off x="7434720" y="3473160"/>
              <a:ext cx="871200" cy="6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4F87C41-23B8-3737-43AD-BEFDBE7020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1080" y="3365160"/>
                <a:ext cx="9788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6881E3-350B-DFDF-D807-78C3A437B6B1}"/>
                  </a:ext>
                </a:extLst>
              </p14:cNvPr>
              <p14:cNvContentPartPr/>
              <p14:nvPr/>
            </p14:nvContentPartPr>
            <p14:xfrm>
              <a:off x="7459560" y="5255880"/>
              <a:ext cx="846360" cy="32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6881E3-350B-DFDF-D807-78C3A437B6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5920" y="5148240"/>
                <a:ext cx="954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DFEC74-63F8-0C6C-4C26-C8B135BEEC64}"/>
                  </a:ext>
                </a:extLst>
              </p14:cNvPr>
              <p14:cNvContentPartPr/>
              <p14:nvPr/>
            </p14:nvContentPartPr>
            <p14:xfrm>
              <a:off x="7473960" y="5408520"/>
              <a:ext cx="664560" cy="16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DFEC74-63F8-0C6C-4C26-C8B135BEEC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9960" y="5300520"/>
                <a:ext cx="772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30E1E21-729A-11FD-B3C6-F99847C2D5BA}"/>
                  </a:ext>
                </a:extLst>
              </p14:cNvPr>
              <p14:cNvContentPartPr/>
              <p14:nvPr/>
            </p14:nvContentPartPr>
            <p14:xfrm>
              <a:off x="7451640" y="5870040"/>
              <a:ext cx="45828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30E1E21-729A-11FD-B3C6-F99847C2D5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97640" y="5762400"/>
                <a:ext cx="565920" cy="2282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03BA0-2E0A-363E-42E1-02328928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logo for an engine&#10;&#10;Description automatically generated">
            <a:extLst>
              <a:ext uri="{FF2B5EF4-FFF2-40B4-BE49-F238E27FC236}">
                <a16:creationId xmlns:a16="http://schemas.microsoft.com/office/drawing/2014/main" id="{337C0619-A64F-B436-EA3C-80D917A05B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745" y="613146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6E885D-3E4B-333C-CC33-17695F04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harm?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09C23D-EC76-78BA-4CA6-6053F89E6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4114"/>
            <a:ext cx="9720073" cy="4415246"/>
          </a:xfrm>
        </p:spPr>
        <p:txBody>
          <a:bodyPr>
            <a:normAutofit/>
          </a:bodyPr>
          <a:lstStyle/>
          <a:p>
            <a:r>
              <a:rPr lang="en-NZ" sz="4800" dirty="0"/>
              <a:t>Road toll?</a:t>
            </a:r>
          </a:p>
          <a:p>
            <a:r>
              <a:rPr lang="en-NZ" sz="4800" dirty="0"/>
              <a:t>DSI?</a:t>
            </a:r>
          </a:p>
          <a:p>
            <a:r>
              <a:rPr lang="en-NZ" sz="4800" dirty="0"/>
              <a:t>Injury crashes?</a:t>
            </a:r>
          </a:p>
          <a:p>
            <a:r>
              <a:rPr lang="en-NZ" sz="4800" dirty="0"/>
              <a:t>“Social cost” of crashes (MBCM)? </a:t>
            </a:r>
            <a:r>
              <a:rPr lang="en-NZ" sz="4400" dirty="0">
                <a:effectLst/>
                <a:latin typeface="Arial Unicode MS" panose="020B0604020202020204" pitchFamily="34" charset="-128"/>
                <a:cs typeface="Times New Roman" panose="02020603050405020304" pitchFamily="18" charset="0"/>
              </a:rPr>
              <a:t>✔ </a:t>
            </a:r>
            <a:r>
              <a:rPr lang="en-NZ" sz="4800" dirty="0"/>
              <a:t>Standardised by VKT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768F1C-F2BE-54EE-7F04-54373AB2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logo for an engine&#10;&#10;Description automatically generated">
            <a:extLst>
              <a:ext uri="{FF2B5EF4-FFF2-40B4-BE49-F238E27FC236}">
                <a16:creationId xmlns:a16="http://schemas.microsoft.com/office/drawing/2014/main" id="{30AD2895-827B-05C3-E579-FE8F94E7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F93C-2056-17AB-8550-B64602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was counted?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48B87-EFFD-A7D5-5040-0AE1F38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778062"/>
          </a:xfrm>
        </p:spPr>
        <p:txBody>
          <a:bodyPr/>
          <a:lstStyle/>
          <a:p>
            <a:r>
              <a:rPr lang="en-NZ" sz="3600" dirty="0"/>
              <a:t>Crashes of Types A, B, C, D, E, F, N, P and QE (CAS)</a:t>
            </a:r>
          </a:p>
          <a:p>
            <a:pPr marL="0" indent="0">
              <a:buNone/>
            </a:pPr>
            <a:endParaRPr lang="en-NZ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022C6-50BC-7E3F-D5B8-6282DA4E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C628D32A-AB54-45E5-6937-7DCFDC00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F93C-2056-17AB-8550-B64602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9000" dirty="0">
                <a:solidFill>
                  <a:schemeClr val="accent5">
                    <a:lumMod val="75000"/>
                  </a:schemeClr>
                </a:solidFill>
                <a:latin typeface="Bernard MT Condensed" panose="02050806060905020404" pitchFamily="18" charset="0"/>
              </a:rPr>
              <a:t>What was counted?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48B87-EFFD-A7D5-5040-0AE1F38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778062"/>
          </a:xfrm>
        </p:spPr>
        <p:txBody>
          <a:bodyPr/>
          <a:lstStyle/>
          <a:p>
            <a:r>
              <a:rPr lang="en-NZ" sz="3600" dirty="0"/>
              <a:t>Crashes of Types A, B, C, D, E, F, N, P and QE (CAS)</a:t>
            </a:r>
          </a:p>
          <a:p>
            <a:r>
              <a:rPr lang="en-NZ" sz="3200" dirty="0"/>
              <a:t>From normal road speed/under normal conditions.</a:t>
            </a:r>
          </a:p>
          <a:p>
            <a:endParaRPr lang="en-NZ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022C6-50BC-7E3F-D5B8-6282DA4E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for an engine&#10;&#10;Description automatically generated">
            <a:extLst>
              <a:ext uri="{FF2B5EF4-FFF2-40B4-BE49-F238E27FC236}">
                <a16:creationId xmlns:a16="http://schemas.microsoft.com/office/drawing/2014/main" id="{C628D32A-AB54-45E5-6937-7DCFDC00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39" y="5953348"/>
            <a:ext cx="1102765" cy="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F6942D4F66849B15BCB709A63E358" ma:contentTypeVersion="5" ma:contentTypeDescription="Create a new document." ma:contentTypeScope="" ma:versionID="5974b06210da6bbebdb16aab9528389f">
  <xsd:schema xmlns:xsd="http://www.w3.org/2001/XMLSchema" xmlns:xs="http://www.w3.org/2001/XMLSchema" xmlns:p="http://schemas.microsoft.com/office/2006/metadata/properties" xmlns:ns3="e6c22ad7-741b-44f3-9cd2-f5b5f0bf5644" targetNamespace="http://schemas.microsoft.com/office/2006/metadata/properties" ma:root="true" ma:fieldsID="bc83c74e8aa077ae77b886c445d91e9d" ns3:_="">
    <xsd:import namespace="e6c22ad7-741b-44f3-9cd2-f5b5f0bf564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22ad7-741b-44f3-9cd2-f5b5f0bf564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e6c22ad7-741b-44f3-9cd2-f5b5f0bf564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0F6A90-1B6C-4869-8BF3-5117C6E29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22ad7-741b-44f3-9cd2-f5b5f0bf5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2193</TotalTime>
  <Words>700</Words>
  <Application>Microsoft Office PowerPoint</Application>
  <PresentationFormat>Widescreen</PresentationFormat>
  <Paragraphs>100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Bernard MT Condensed</vt:lpstr>
      <vt:lpstr>Calibri</vt:lpstr>
      <vt:lpstr>Tw Cen MT</vt:lpstr>
      <vt:lpstr>Tw Cen MT Condensed</vt:lpstr>
      <vt:lpstr>Wingdings 3</vt:lpstr>
      <vt:lpstr>Integral</vt:lpstr>
      <vt:lpstr>HOW IS ROAD WIDTH RELATED TO HARM?</vt:lpstr>
      <vt:lpstr>PowerPoint Presentation</vt:lpstr>
      <vt:lpstr>Why this research?</vt:lpstr>
      <vt:lpstr>REINVENTING THE WHEEL?</vt:lpstr>
      <vt:lpstr>PowerPoint Presentation</vt:lpstr>
      <vt:lpstr>ROAD METADATA</vt:lpstr>
      <vt:lpstr>harm?</vt:lpstr>
      <vt:lpstr>What was counted?</vt:lpstr>
      <vt:lpstr>What was counted?</vt:lpstr>
      <vt:lpstr>What was counted?</vt:lpstr>
      <vt:lpstr>What was counted?</vt:lpstr>
      <vt:lpstr>What was counted?</vt:lpstr>
      <vt:lpstr>What was counted?</vt:lpstr>
      <vt:lpstr>What was counted?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this research?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ROAD WIDTH RELATED TO HARM?</dc:title>
  <dc:creator>Dean S</dc:creator>
  <cp:lastModifiedBy>Dean S</cp:lastModifiedBy>
  <cp:revision>34</cp:revision>
  <dcterms:created xsi:type="dcterms:W3CDTF">2024-04-27T21:26:11Z</dcterms:created>
  <dcterms:modified xsi:type="dcterms:W3CDTF">2024-06-08T04:29:56Z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0x010100A41F6942D4F66849B15BCB709A63E358</vt:lpwstr>
  </property>
</Properties>
</file>