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300" r:id="rId3"/>
    <p:sldId id="266" r:id="rId4"/>
    <p:sldId id="267" r:id="rId5"/>
    <p:sldId id="268" r:id="rId6"/>
    <p:sldId id="302" r:id="rId7"/>
    <p:sldId id="278" r:id="rId8"/>
    <p:sldId id="304" r:id="rId9"/>
    <p:sldId id="305" r:id="rId10"/>
    <p:sldId id="303" r:id="rId11"/>
    <p:sldId id="276" r:id="rId12"/>
    <p:sldId id="274" r:id="rId13"/>
    <p:sldId id="275" r:id="rId14"/>
    <p:sldId id="298" r:id="rId15"/>
    <p:sldId id="292" r:id="rId16"/>
    <p:sldId id="295"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70752-E53D-4135-A9E4-A99AEF5208DF}" type="datetimeFigureOut">
              <a:rPr lang="en-NZ" smtClean="0"/>
              <a:t>23/09/2024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1017B-5CA4-4FB5-8C1E-6F08EEF868C8}" type="slidenum">
              <a:rPr lang="en-NZ" smtClean="0"/>
              <a:t>‹#›</a:t>
            </a:fld>
            <a:endParaRPr lang="en-NZ"/>
          </a:p>
        </p:txBody>
      </p:sp>
    </p:spTree>
    <p:extLst>
      <p:ext uri="{BB962C8B-B14F-4D97-AF65-F5344CB8AC3E}">
        <p14:creationId xmlns:p14="http://schemas.microsoft.com/office/powerpoint/2010/main" val="4028047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55650" indent="-290513" eaLnBrk="0" hangingPunct="0">
              <a:defRPr>
                <a:solidFill>
                  <a:schemeClr val="tx1"/>
                </a:solidFill>
                <a:latin typeface="Calibri" panose="020F0502020204030204" pitchFamily="34" charset="0"/>
                <a:ea typeface="MS PGothic" panose="020B0600070205080204" pitchFamily="34" charset="-128"/>
              </a:defRPr>
            </a:lvl2pPr>
            <a:lvl3pPr marL="1163638" indent="-231775" eaLnBrk="0" hangingPunct="0">
              <a:defRPr>
                <a:solidFill>
                  <a:schemeClr val="tx1"/>
                </a:solidFill>
                <a:latin typeface="Calibri" panose="020F0502020204030204" pitchFamily="34" charset="0"/>
                <a:ea typeface="MS PGothic" panose="020B0600070205080204" pitchFamily="34" charset="-128"/>
              </a:defRPr>
            </a:lvl3pPr>
            <a:lvl4pPr marL="1630363" indent="-231775" eaLnBrk="0" hangingPunct="0">
              <a:defRPr>
                <a:solidFill>
                  <a:schemeClr val="tx1"/>
                </a:solidFill>
                <a:latin typeface="Calibri" panose="020F0502020204030204" pitchFamily="34" charset="0"/>
                <a:ea typeface="MS PGothic" panose="020B0600070205080204" pitchFamily="34" charset="-128"/>
              </a:defRPr>
            </a:lvl4pPr>
            <a:lvl5pPr marL="2095500" indent="-231775" eaLnBrk="0" hangingPunct="0">
              <a:defRPr>
                <a:solidFill>
                  <a:schemeClr val="tx1"/>
                </a:solidFill>
                <a:latin typeface="Calibri" panose="020F0502020204030204" pitchFamily="34" charset="0"/>
                <a:ea typeface="MS PGothic" panose="020B0600070205080204" pitchFamily="34" charset="-128"/>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AAC5C5FD-6498-49BF-8520-B31F0413CA21}" type="slidenum">
              <a:rPr lang="en-NZ" altLang="en-US"/>
              <a:pPr eaLnBrk="1" hangingPunct="1"/>
              <a:t>1</a:t>
            </a:fld>
            <a:endParaRPr lang="en-NZ" altLang="en-US"/>
          </a:p>
        </p:txBody>
      </p:sp>
    </p:spTree>
    <p:extLst>
      <p:ext uri="{BB962C8B-B14F-4D97-AF65-F5344CB8AC3E}">
        <p14:creationId xmlns:p14="http://schemas.microsoft.com/office/powerpoint/2010/main" val="267435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baseline="0" dirty="0">
                <a:solidFill>
                  <a:schemeClr val="tx1"/>
                </a:solidFill>
                <a:latin typeface="+mn-lt"/>
                <a:ea typeface="+mn-ea"/>
                <a:cs typeface="+mn-cs"/>
              </a:rPr>
              <a:t>ANNUAL REPORT </a:t>
            </a:r>
          </a:p>
          <a:p>
            <a:r>
              <a:rPr lang="en-NZ" sz="1200" b="0" i="0" u="none" strike="noStrike" kern="1200" baseline="0" dirty="0">
                <a:solidFill>
                  <a:schemeClr val="tx1"/>
                </a:solidFill>
                <a:latin typeface="+mn-lt"/>
                <a:ea typeface="+mn-ea"/>
                <a:cs typeface="+mn-cs"/>
              </a:rPr>
              <a:t>I will now present the Annual Report.</a:t>
            </a:r>
          </a:p>
          <a:p>
            <a:r>
              <a:rPr lang="en-NZ" sz="1200" b="0" i="0" u="none" strike="noStrike" kern="1200" baseline="0" dirty="0">
                <a:solidFill>
                  <a:schemeClr val="tx1"/>
                </a:solidFill>
                <a:latin typeface="+mn-lt"/>
                <a:ea typeface="+mn-ea"/>
                <a:cs typeface="+mn-cs"/>
              </a:rPr>
              <a:t>Summary highlights from Annual Report are below.</a:t>
            </a:r>
          </a:p>
        </p:txBody>
      </p:sp>
      <p:sp>
        <p:nvSpPr>
          <p:cNvPr id="4" name="Slide Number Placeholder 3"/>
          <p:cNvSpPr>
            <a:spLocks noGrp="1"/>
          </p:cNvSpPr>
          <p:nvPr>
            <p:ph type="sldNum" sz="quarter" idx="10"/>
          </p:nvPr>
        </p:nvSpPr>
        <p:spPr/>
        <p:txBody>
          <a:bodyPr/>
          <a:lstStyle/>
          <a:p>
            <a:fld id="{86B535F0-C759-48D1-8424-70BFEAF1FE7E}" type="slidenum">
              <a:rPr lang="en-NZ" altLang="en-US" smtClean="0"/>
              <a:pPr/>
              <a:t>11</a:t>
            </a:fld>
            <a:endParaRPr lang="en-NZ" altLang="en-US"/>
          </a:p>
        </p:txBody>
      </p:sp>
    </p:spTree>
    <p:extLst>
      <p:ext uri="{BB962C8B-B14F-4D97-AF65-F5344CB8AC3E}">
        <p14:creationId xmlns:p14="http://schemas.microsoft.com/office/powerpoint/2010/main" val="2660221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6B535F0-C759-48D1-8424-70BFEAF1FE7E}" type="slidenum">
              <a:rPr lang="en-NZ" altLang="en-US" smtClean="0"/>
              <a:pPr/>
              <a:t>12</a:t>
            </a:fld>
            <a:endParaRPr lang="en-NZ" altLang="en-US"/>
          </a:p>
        </p:txBody>
      </p:sp>
    </p:spTree>
    <p:extLst>
      <p:ext uri="{BB962C8B-B14F-4D97-AF65-F5344CB8AC3E}">
        <p14:creationId xmlns:p14="http://schemas.microsoft.com/office/powerpoint/2010/main" val="927896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6B535F0-C759-48D1-8424-70BFEAF1FE7E}" type="slidenum">
              <a:rPr lang="en-NZ" altLang="en-US" smtClean="0"/>
              <a:pPr/>
              <a:t>13</a:t>
            </a:fld>
            <a:endParaRPr lang="en-NZ" altLang="en-US"/>
          </a:p>
        </p:txBody>
      </p:sp>
    </p:spTree>
    <p:extLst>
      <p:ext uri="{BB962C8B-B14F-4D97-AF65-F5344CB8AC3E}">
        <p14:creationId xmlns:p14="http://schemas.microsoft.com/office/powerpoint/2010/main" val="1986008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There being no (further) discussion would someone move that this report be received. Seconder.</a:t>
            </a:r>
          </a:p>
          <a:p>
            <a:r>
              <a:rPr lang="en-NZ" dirty="0"/>
              <a:t>Those in favour please say Aye. Against? Carried.</a:t>
            </a:r>
          </a:p>
          <a:p>
            <a:endParaRPr lang="en-NZ" dirty="0"/>
          </a:p>
        </p:txBody>
      </p:sp>
      <p:sp>
        <p:nvSpPr>
          <p:cNvPr id="4" name="Slide Number Placeholder 3"/>
          <p:cNvSpPr>
            <a:spLocks noGrp="1"/>
          </p:cNvSpPr>
          <p:nvPr>
            <p:ph type="sldNum" sz="quarter" idx="10"/>
          </p:nvPr>
        </p:nvSpPr>
        <p:spPr/>
        <p:txBody>
          <a:bodyPr/>
          <a:lstStyle/>
          <a:p>
            <a:fld id="{86B535F0-C759-48D1-8424-70BFEAF1FE7E}" type="slidenum">
              <a:rPr lang="en-NZ" altLang="en-US" smtClean="0"/>
              <a:pPr/>
              <a:t>14</a:t>
            </a:fld>
            <a:endParaRPr lang="en-NZ" altLang="en-US"/>
          </a:p>
        </p:txBody>
      </p:sp>
    </p:spTree>
    <p:extLst>
      <p:ext uri="{BB962C8B-B14F-4D97-AF65-F5344CB8AC3E}">
        <p14:creationId xmlns:p14="http://schemas.microsoft.com/office/powerpoint/2010/main" val="3226526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baseline="0" dirty="0">
                <a:solidFill>
                  <a:schemeClr val="tx1"/>
                </a:solidFill>
                <a:latin typeface="+mn-lt"/>
                <a:ea typeface="+mn-ea"/>
                <a:cs typeface="+mn-cs"/>
              </a:rPr>
              <a:t>COMMITTEE MEMBERS</a:t>
            </a:r>
          </a:p>
          <a:p>
            <a:r>
              <a:rPr lang="en-NZ" sz="1200" b="0" i="0" u="none" strike="noStrike" kern="1200" baseline="0" dirty="0">
                <a:solidFill>
                  <a:schemeClr val="tx1"/>
                </a:solidFill>
                <a:latin typeface="+mn-lt"/>
                <a:ea typeface="+mn-ea"/>
                <a:cs typeface="+mn-cs"/>
              </a:rPr>
              <a:t>Those in favour please say Aye. Against? Carried.</a:t>
            </a:r>
          </a:p>
          <a:p>
            <a:r>
              <a:rPr lang="en-NZ" sz="1200" b="0" i="0" u="none" strike="noStrike" kern="1200" baseline="0" dirty="0">
                <a:solidFill>
                  <a:schemeClr val="tx1"/>
                </a:solidFill>
                <a:latin typeface="+mn-lt"/>
                <a:ea typeface="+mn-ea"/>
                <a:cs typeface="+mn-cs"/>
              </a:rPr>
              <a:t>XXX are duly elected.</a:t>
            </a:r>
            <a:endParaRPr lang="en-NZ"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6B535F0-C759-48D1-8424-70BFEAF1FE7E}" type="slidenum">
              <a:rPr lang="en-NZ" altLang="en-US" smtClean="0"/>
              <a:pPr/>
              <a:t>15</a:t>
            </a:fld>
            <a:endParaRPr lang="en-NZ" altLang="en-US"/>
          </a:p>
        </p:txBody>
      </p:sp>
    </p:spTree>
    <p:extLst>
      <p:ext uri="{BB962C8B-B14F-4D97-AF65-F5344CB8AC3E}">
        <p14:creationId xmlns:p14="http://schemas.microsoft.com/office/powerpoint/2010/main" val="2700714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GENERAL BUSINESS</a:t>
            </a:r>
          </a:p>
          <a:p>
            <a:r>
              <a:rPr lang="en-NZ" dirty="0"/>
              <a:t>The next item on the agenda is general business.</a:t>
            </a:r>
          </a:p>
          <a:p>
            <a:r>
              <a:rPr lang="en-NZ" dirty="0"/>
              <a:t>Is there any general business?</a:t>
            </a:r>
          </a:p>
          <a:p>
            <a:r>
              <a:rPr lang="en-NZ" b="1" dirty="0"/>
              <a:t>NEXT MEETING</a:t>
            </a:r>
          </a:p>
          <a:p>
            <a:r>
              <a:rPr lang="en-NZ" dirty="0"/>
              <a:t>The date of the next meeting will be</a:t>
            </a:r>
            <a:r>
              <a:rPr lang="en-NZ" baseline="0" dirty="0"/>
              <a:t> in September 2022 to be confirmed.</a:t>
            </a:r>
            <a:endParaRPr lang="en-NZ" dirty="0"/>
          </a:p>
          <a:p>
            <a:r>
              <a:rPr lang="en-NZ" b="1" dirty="0"/>
              <a:t>CLOSE MEETING</a:t>
            </a:r>
          </a:p>
          <a:p>
            <a:r>
              <a:rPr lang="en-NZ" dirty="0"/>
              <a:t>There being no (further) general business, I declare this Annual General Meeting closed. (time)</a:t>
            </a:r>
          </a:p>
        </p:txBody>
      </p:sp>
      <p:sp>
        <p:nvSpPr>
          <p:cNvPr id="4" name="Slide Number Placeholder 3"/>
          <p:cNvSpPr>
            <a:spLocks noGrp="1"/>
          </p:cNvSpPr>
          <p:nvPr>
            <p:ph type="sldNum" sz="quarter" idx="10"/>
          </p:nvPr>
        </p:nvSpPr>
        <p:spPr/>
        <p:txBody>
          <a:bodyPr/>
          <a:lstStyle/>
          <a:p>
            <a:fld id="{86B535F0-C759-48D1-8424-70BFEAF1FE7E}" type="slidenum">
              <a:rPr lang="en-NZ" altLang="en-US" smtClean="0"/>
              <a:pPr/>
              <a:t>16</a:t>
            </a:fld>
            <a:endParaRPr lang="en-NZ" altLang="en-US"/>
          </a:p>
        </p:txBody>
      </p:sp>
    </p:spTree>
    <p:extLst>
      <p:ext uri="{BB962C8B-B14F-4D97-AF65-F5344CB8AC3E}">
        <p14:creationId xmlns:p14="http://schemas.microsoft.com/office/powerpoint/2010/main" val="2179267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6B535F0-C759-48D1-8424-70BFEAF1FE7E}" type="slidenum">
              <a:rPr lang="en-NZ" altLang="en-US" smtClean="0"/>
              <a:pPr/>
              <a:t>17</a:t>
            </a:fld>
            <a:endParaRPr lang="en-NZ" altLang="en-US"/>
          </a:p>
        </p:txBody>
      </p:sp>
    </p:spTree>
    <p:extLst>
      <p:ext uri="{BB962C8B-B14F-4D97-AF65-F5344CB8AC3E}">
        <p14:creationId xmlns:p14="http://schemas.microsoft.com/office/powerpoint/2010/main" val="2919874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baseline="0" dirty="0">
                <a:solidFill>
                  <a:schemeClr val="tx1"/>
                </a:solidFill>
                <a:latin typeface="+mn-lt"/>
                <a:ea typeface="+mn-ea"/>
                <a:cs typeface="+mn-cs"/>
              </a:rPr>
              <a:t>WELCOME</a:t>
            </a:r>
          </a:p>
          <a:p>
            <a:r>
              <a:rPr lang="en-NZ" sz="1200" b="0" i="0" u="none" strike="noStrike" kern="1200" baseline="0" dirty="0">
                <a:solidFill>
                  <a:schemeClr val="tx1"/>
                </a:solidFill>
                <a:latin typeface="+mn-lt"/>
                <a:ea typeface="+mn-ea"/>
                <a:cs typeface="+mn-cs"/>
              </a:rPr>
              <a:t>I declare the 18th Annual General Meeting of the Trips Database Bureau open. It is a pleasure to welcome you all. Thank you for showing your interest by </a:t>
            </a:r>
            <a:r>
              <a:rPr lang="en-NZ" sz="1200" b="0" i="0" u="none" strike="noStrike" kern="1200" baseline="0" dirty="0" err="1">
                <a:solidFill>
                  <a:schemeClr val="tx1"/>
                </a:solidFill>
                <a:latin typeface="+mn-lt"/>
                <a:ea typeface="+mn-ea"/>
                <a:cs typeface="+mn-cs"/>
              </a:rPr>
              <a:t>dialing</a:t>
            </a:r>
            <a:r>
              <a:rPr lang="en-NZ" sz="1200" b="0" i="0" u="none" strike="noStrike" kern="1200" baseline="0" dirty="0">
                <a:solidFill>
                  <a:schemeClr val="tx1"/>
                </a:solidFill>
                <a:latin typeface="+mn-lt"/>
                <a:ea typeface="+mn-ea"/>
                <a:cs typeface="+mn-cs"/>
              </a:rPr>
              <a:t> here tonight.</a:t>
            </a:r>
          </a:p>
          <a:p>
            <a:r>
              <a:rPr lang="en-NZ" sz="1200" b="0" i="0" u="none" strike="noStrike" kern="1200" baseline="0" dirty="0">
                <a:solidFill>
                  <a:schemeClr val="tx1"/>
                </a:solidFill>
                <a:latin typeface="+mn-lt"/>
                <a:ea typeface="+mn-ea"/>
                <a:cs typeface="+mn-cs"/>
              </a:rPr>
              <a:t>The Annual Reports and Annual Accounts have been posted on the TDB page of the Transportation Group website with the link circulated to you in advance for your approval – I am happy to go over any details as we get to them but we will be going through this quite quickly.</a:t>
            </a:r>
          </a:p>
          <a:p>
            <a:endParaRPr lang="en-NZ" altLang="en-US" dirty="0"/>
          </a:p>
          <a:p>
            <a:endParaRPr lang="en-NZ" dirty="0"/>
          </a:p>
        </p:txBody>
      </p:sp>
      <p:sp>
        <p:nvSpPr>
          <p:cNvPr id="4" name="Slide Number Placeholder 3"/>
          <p:cNvSpPr>
            <a:spLocks noGrp="1"/>
          </p:cNvSpPr>
          <p:nvPr>
            <p:ph type="sldNum" sz="quarter" idx="10"/>
          </p:nvPr>
        </p:nvSpPr>
        <p:spPr/>
        <p:txBody>
          <a:bodyPr/>
          <a:lstStyle/>
          <a:p>
            <a:fld id="{86B535F0-C759-48D1-8424-70BFEAF1FE7E}" type="slidenum">
              <a:rPr lang="en-NZ" altLang="en-US" smtClean="0"/>
              <a:pPr/>
              <a:t>3</a:t>
            </a:fld>
            <a:endParaRPr lang="en-NZ" altLang="en-US"/>
          </a:p>
        </p:txBody>
      </p:sp>
    </p:spTree>
    <p:extLst>
      <p:ext uri="{BB962C8B-B14F-4D97-AF65-F5344CB8AC3E}">
        <p14:creationId xmlns:p14="http://schemas.microsoft.com/office/powerpoint/2010/main" val="2715164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baseline="0" dirty="0">
                <a:solidFill>
                  <a:schemeClr val="tx1"/>
                </a:solidFill>
                <a:latin typeface="+mn-lt"/>
                <a:ea typeface="+mn-ea"/>
                <a:cs typeface="+mn-cs"/>
              </a:rPr>
              <a:t>APOLOGIES</a:t>
            </a:r>
          </a:p>
          <a:p>
            <a:r>
              <a:rPr lang="en-NZ" sz="1200" b="0" i="0" u="none" strike="noStrike" kern="1200" baseline="0" dirty="0">
                <a:solidFill>
                  <a:schemeClr val="tx1"/>
                </a:solidFill>
                <a:latin typeface="+mn-lt"/>
                <a:ea typeface="+mn-ea"/>
                <a:cs typeface="+mn-cs"/>
              </a:rPr>
              <a:t>I now call for any apologies. I move that these apologies be accepted. </a:t>
            </a:r>
            <a:r>
              <a:rPr lang="en-NZ" sz="1200" b="1" i="0" u="none" strike="noStrike" kern="1200" baseline="0" dirty="0">
                <a:solidFill>
                  <a:schemeClr val="tx1"/>
                </a:solidFill>
                <a:latin typeface="+mn-lt"/>
                <a:ea typeface="+mn-ea"/>
                <a:cs typeface="+mn-cs"/>
              </a:rPr>
              <a:t>Seconder?</a:t>
            </a:r>
          </a:p>
          <a:p>
            <a:r>
              <a:rPr lang="en-NZ" sz="1200" b="0" i="0" u="none" strike="noStrike" kern="1200" baseline="0" dirty="0">
                <a:solidFill>
                  <a:schemeClr val="tx1"/>
                </a:solidFill>
                <a:latin typeface="+mn-lt"/>
                <a:ea typeface="+mn-ea"/>
                <a:cs typeface="+mn-cs"/>
              </a:rPr>
              <a:t>Those in favour please say Aye. </a:t>
            </a:r>
            <a:r>
              <a:rPr lang="en-NZ" sz="1200" b="1" i="0" u="none" strike="noStrike" kern="1200" baseline="0" dirty="0">
                <a:solidFill>
                  <a:schemeClr val="tx1"/>
                </a:solidFill>
                <a:latin typeface="+mn-lt"/>
                <a:ea typeface="+mn-ea"/>
                <a:cs typeface="+mn-cs"/>
              </a:rPr>
              <a:t>Against?</a:t>
            </a:r>
            <a:r>
              <a:rPr lang="en-NZ" sz="1200" b="0" i="0" u="none" strike="noStrike" kern="1200" baseline="0" dirty="0">
                <a:solidFill>
                  <a:schemeClr val="tx1"/>
                </a:solidFill>
                <a:latin typeface="+mn-lt"/>
                <a:ea typeface="+mn-ea"/>
                <a:cs typeface="+mn-cs"/>
              </a:rPr>
              <a:t> Carried.</a:t>
            </a:r>
          </a:p>
          <a:p>
            <a:endParaRPr lang="en-NZ" sz="1200" b="1" i="0" u="none" strike="noStrike" kern="1200" baseline="0" dirty="0">
              <a:solidFill>
                <a:schemeClr val="tx1"/>
              </a:solidFill>
              <a:latin typeface="+mn-lt"/>
              <a:ea typeface="+mn-ea"/>
              <a:cs typeface="+mn-cs"/>
            </a:endParaRPr>
          </a:p>
          <a:p>
            <a:r>
              <a:rPr lang="en-NZ" sz="1200" b="1" i="0" u="none" strike="noStrike" kern="1200" baseline="0" dirty="0">
                <a:solidFill>
                  <a:schemeClr val="tx1"/>
                </a:solidFill>
                <a:latin typeface="+mn-lt"/>
                <a:ea typeface="+mn-ea"/>
                <a:cs typeface="+mn-cs"/>
              </a:rPr>
              <a:t>MINUTES</a:t>
            </a:r>
          </a:p>
          <a:p>
            <a:r>
              <a:rPr lang="en-NZ" sz="1200" b="0" i="0" u="none" strike="noStrike" kern="1200" baseline="0" dirty="0">
                <a:solidFill>
                  <a:schemeClr val="tx1"/>
                </a:solidFill>
                <a:latin typeface="+mn-lt"/>
                <a:ea typeface="+mn-ea"/>
                <a:cs typeface="+mn-cs"/>
              </a:rPr>
              <a:t>The minutes of the last Annual General Meeting have been circulated. Are there any amendments?</a:t>
            </a:r>
          </a:p>
          <a:p>
            <a:r>
              <a:rPr lang="en-NZ" sz="1200" b="0" i="0" u="none" strike="noStrike" kern="1200" baseline="0" dirty="0">
                <a:solidFill>
                  <a:schemeClr val="tx1"/>
                </a:solidFill>
                <a:latin typeface="+mn-lt"/>
                <a:ea typeface="+mn-ea"/>
                <a:cs typeface="+mn-cs"/>
              </a:rPr>
              <a:t>Would someone move that this is a true and correct record of what took place at the last AGM. </a:t>
            </a:r>
            <a:r>
              <a:rPr lang="en-NZ" sz="1200" b="1" i="0" u="none" strike="noStrike" kern="1200" baseline="0" dirty="0">
                <a:solidFill>
                  <a:schemeClr val="tx1"/>
                </a:solidFill>
                <a:latin typeface="+mn-lt"/>
                <a:ea typeface="+mn-ea"/>
                <a:cs typeface="+mn-cs"/>
              </a:rPr>
              <a:t>Seconder</a:t>
            </a:r>
            <a:r>
              <a:rPr lang="en-NZ" sz="1200" b="0" i="0" u="none" strike="noStrike" kern="1200" baseline="0" dirty="0">
                <a:solidFill>
                  <a:schemeClr val="tx1"/>
                </a:solidFill>
                <a:latin typeface="+mn-lt"/>
                <a:ea typeface="+mn-ea"/>
                <a:cs typeface="+mn-cs"/>
              </a:rPr>
              <a:t>?</a:t>
            </a:r>
          </a:p>
          <a:p>
            <a:r>
              <a:rPr lang="en-NZ" sz="1200" b="0" i="0" u="none" strike="noStrike" kern="1200" baseline="0" dirty="0">
                <a:solidFill>
                  <a:schemeClr val="tx1"/>
                </a:solidFill>
                <a:latin typeface="+mn-lt"/>
                <a:ea typeface="+mn-ea"/>
                <a:cs typeface="+mn-cs"/>
              </a:rPr>
              <a:t>Those who were present and are in favour please say Aye. </a:t>
            </a:r>
            <a:r>
              <a:rPr lang="en-NZ" sz="1200" b="1" i="0" u="none" strike="noStrike" kern="1200" baseline="0" dirty="0">
                <a:solidFill>
                  <a:schemeClr val="tx1"/>
                </a:solidFill>
                <a:latin typeface="+mn-lt"/>
                <a:ea typeface="+mn-ea"/>
                <a:cs typeface="+mn-cs"/>
              </a:rPr>
              <a:t>Against?</a:t>
            </a:r>
            <a:r>
              <a:rPr lang="en-NZ" sz="1200" b="0" i="0" u="none" strike="noStrike" kern="1200" baseline="0" dirty="0">
                <a:solidFill>
                  <a:schemeClr val="tx1"/>
                </a:solidFill>
                <a:latin typeface="+mn-lt"/>
                <a:ea typeface="+mn-ea"/>
                <a:cs typeface="+mn-cs"/>
              </a:rPr>
              <a:t> Carried.</a:t>
            </a:r>
          </a:p>
          <a:p>
            <a:r>
              <a:rPr lang="en-NZ" sz="1200" b="0" i="0" u="none" strike="noStrike" kern="1200" baseline="0" dirty="0">
                <a:solidFill>
                  <a:schemeClr val="tx1"/>
                </a:solidFill>
                <a:latin typeface="+mn-lt"/>
                <a:ea typeface="+mn-ea"/>
                <a:cs typeface="+mn-cs"/>
              </a:rPr>
              <a:t>The Chairperson now signs the minutes as correct.</a:t>
            </a:r>
          </a:p>
          <a:p>
            <a:endParaRPr lang="en-NZ" sz="1200" b="0" i="0" u="none" strike="noStrike" kern="1200" baseline="0" dirty="0">
              <a:solidFill>
                <a:schemeClr val="tx1"/>
              </a:solidFill>
              <a:latin typeface="+mn-lt"/>
              <a:ea typeface="+mn-ea"/>
              <a:cs typeface="+mn-cs"/>
            </a:endParaRPr>
          </a:p>
          <a:p>
            <a:r>
              <a:rPr lang="en-NZ" sz="1200" b="1" i="0" u="none" strike="noStrike" kern="1200" baseline="0" dirty="0">
                <a:solidFill>
                  <a:schemeClr val="tx1"/>
                </a:solidFill>
                <a:latin typeface="+mn-lt"/>
                <a:ea typeface="+mn-ea"/>
                <a:cs typeface="+mn-cs"/>
              </a:rPr>
              <a:t>MATTERS ARISING</a:t>
            </a:r>
          </a:p>
          <a:p>
            <a:r>
              <a:rPr lang="en-NZ" sz="1200" b="0" i="0" u="none" strike="noStrike" kern="1200" baseline="0" dirty="0">
                <a:solidFill>
                  <a:schemeClr val="tx1"/>
                </a:solidFill>
                <a:latin typeface="+mn-lt"/>
                <a:ea typeface="+mn-ea"/>
                <a:cs typeface="+mn-cs"/>
              </a:rPr>
              <a:t>Is there any business arising from the minutes?</a:t>
            </a:r>
          </a:p>
          <a:p>
            <a:r>
              <a:rPr lang="en-NZ" sz="1200" b="0" i="0" u="none" strike="noStrike" kern="1200" baseline="0" dirty="0">
                <a:solidFill>
                  <a:schemeClr val="tx1"/>
                </a:solidFill>
                <a:latin typeface="+mn-lt"/>
                <a:ea typeface="+mn-ea"/>
                <a:cs typeface="+mn-cs"/>
              </a:rPr>
              <a:t>Briefly discuss any topics raised.</a:t>
            </a:r>
            <a:endParaRPr lang="en-NZ" dirty="0"/>
          </a:p>
        </p:txBody>
      </p:sp>
      <p:sp>
        <p:nvSpPr>
          <p:cNvPr id="4" name="Slide Number Placeholder 3"/>
          <p:cNvSpPr>
            <a:spLocks noGrp="1"/>
          </p:cNvSpPr>
          <p:nvPr>
            <p:ph type="sldNum" sz="quarter" idx="10"/>
          </p:nvPr>
        </p:nvSpPr>
        <p:spPr/>
        <p:txBody>
          <a:bodyPr/>
          <a:lstStyle/>
          <a:p>
            <a:fld id="{86B535F0-C759-48D1-8424-70BFEAF1FE7E}" type="slidenum">
              <a:rPr lang="en-NZ" altLang="en-US" smtClean="0"/>
              <a:pPr/>
              <a:t>4</a:t>
            </a:fld>
            <a:endParaRPr lang="en-NZ" altLang="en-US"/>
          </a:p>
        </p:txBody>
      </p:sp>
    </p:spTree>
    <p:extLst>
      <p:ext uri="{BB962C8B-B14F-4D97-AF65-F5344CB8AC3E}">
        <p14:creationId xmlns:p14="http://schemas.microsoft.com/office/powerpoint/2010/main" val="4282491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baseline="0" dirty="0">
                <a:solidFill>
                  <a:schemeClr val="tx1"/>
                </a:solidFill>
                <a:latin typeface="+mn-lt"/>
                <a:ea typeface="+mn-ea"/>
                <a:cs typeface="+mn-cs"/>
              </a:rPr>
              <a:t>FINANCIAL REPORT</a:t>
            </a:r>
          </a:p>
          <a:p>
            <a:r>
              <a:rPr lang="en-NZ" sz="1200" b="0" i="0" u="none" strike="noStrike" kern="1200" baseline="0" dirty="0">
                <a:solidFill>
                  <a:schemeClr val="tx1"/>
                </a:solidFill>
                <a:latin typeface="+mn-lt"/>
                <a:ea typeface="+mn-ea"/>
                <a:cs typeface="+mn-cs"/>
              </a:rPr>
              <a:t>I now present the Financial Report and I thank Ravi for organising this for the TDB.  I move that this report be received. </a:t>
            </a:r>
            <a:r>
              <a:rPr lang="en-NZ" sz="1200" b="1" i="0" u="none" strike="noStrike" kern="1200" baseline="0" dirty="0">
                <a:solidFill>
                  <a:schemeClr val="tx1"/>
                </a:solidFill>
                <a:latin typeface="+mn-lt"/>
                <a:ea typeface="+mn-ea"/>
                <a:cs typeface="+mn-cs"/>
              </a:rPr>
              <a:t>Seconder?</a:t>
            </a:r>
          </a:p>
          <a:p>
            <a:r>
              <a:rPr lang="en-NZ" sz="1200" b="0" i="0" u="none" strike="noStrike" kern="1200" baseline="0" dirty="0">
                <a:solidFill>
                  <a:schemeClr val="tx1"/>
                </a:solidFill>
                <a:latin typeface="+mn-lt"/>
                <a:ea typeface="+mn-ea"/>
                <a:cs typeface="+mn-cs"/>
              </a:rPr>
              <a:t>The report is now open for discussion.  </a:t>
            </a:r>
            <a:r>
              <a:rPr lang="en-NZ" sz="1200" b="0" i="1" u="none" strike="noStrike" kern="1200" baseline="0" dirty="0">
                <a:solidFill>
                  <a:srgbClr val="FF0000"/>
                </a:solidFill>
                <a:latin typeface="+mn-lt"/>
                <a:ea typeface="+mn-ea"/>
                <a:cs typeface="+mn-cs"/>
              </a:rPr>
              <a:t>The Treasurer comments on or reads the report, and answers questions.</a:t>
            </a:r>
          </a:p>
          <a:p>
            <a:endParaRPr lang="en-NZ"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6B535F0-C759-48D1-8424-70BFEAF1FE7E}" type="slidenum">
              <a:rPr lang="en-NZ" altLang="en-US" smtClean="0"/>
              <a:pPr/>
              <a:t>5</a:t>
            </a:fld>
            <a:endParaRPr lang="en-NZ" altLang="en-US"/>
          </a:p>
        </p:txBody>
      </p:sp>
    </p:spTree>
    <p:extLst>
      <p:ext uri="{BB962C8B-B14F-4D97-AF65-F5344CB8AC3E}">
        <p14:creationId xmlns:p14="http://schemas.microsoft.com/office/powerpoint/2010/main" val="142742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6B535F0-C759-48D1-8424-70BFEAF1FE7E}" type="slidenum">
              <a:rPr lang="en-NZ" altLang="en-US" smtClean="0"/>
              <a:pPr/>
              <a:t>6</a:t>
            </a:fld>
            <a:endParaRPr lang="en-NZ" altLang="en-US"/>
          </a:p>
        </p:txBody>
      </p:sp>
    </p:spTree>
    <p:extLst>
      <p:ext uri="{BB962C8B-B14F-4D97-AF65-F5344CB8AC3E}">
        <p14:creationId xmlns:p14="http://schemas.microsoft.com/office/powerpoint/2010/main" val="157507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6B535F0-C759-48D1-8424-70BFEAF1FE7E}" type="slidenum">
              <a:rPr lang="en-NZ" altLang="en-US" smtClean="0"/>
              <a:pPr/>
              <a:t>7</a:t>
            </a:fld>
            <a:endParaRPr lang="en-NZ" altLang="en-US"/>
          </a:p>
        </p:txBody>
      </p:sp>
    </p:spTree>
    <p:extLst>
      <p:ext uri="{BB962C8B-B14F-4D97-AF65-F5344CB8AC3E}">
        <p14:creationId xmlns:p14="http://schemas.microsoft.com/office/powerpoint/2010/main" val="980910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6B535F0-C759-48D1-8424-70BFEAF1FE7E}" type="slidenum">
              <a:rPr lang="en-NZ" altLang="en-US" smtClean="0"/>
              <a:pPr/>
              <a:t>8</a:t>
            </a:fld>
            <a:endParaRPr lang="en-NZ" altLang="en-US"/>
          </a:p>
        </p:txBody>
      </p:sp>
    </p:spTree>
    <p:extLst>
      <p:ext uri="{BB962C8B-B14F-4D97-AF65-F5344CB8AC3E}">
        <p14:creationId xmlns:p14="http://schemas.microsoft.com/office/powerpoint/2010/main" val="2585140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6B535F0-C759-48D1-8424-70BFEAF1FE7E}" type="slidenum">
              <a:rPr lang="en-NZ" altLang="en-US" smtClean="0"/>
              <a:pPr/>
              <a:t>9</a:t>
            </a:fld>
            <a:endParaRPr lang="en-NZ" altLang="en-US"/>
          </a:p>
        </p:txBody>
      </p:sp>
    </p:spTree>
    <p:extLst>
      <p:ext uri="{BB962C8B-B14F-4D97-AF65-F5344CB8AC3E}">
        <p14:creationId xmlns:p14="http://schemas.microsoft.com/office/powerpoint/2010/main" val="1563136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6B535F0-C759-48D1-8424-70BFEAF1FE7E}" type="slidenum">
              <a:rPr lang="en-NZ" altLang="en-US" smtClean="0"/>
              <a:pPr/>
              <a:t>10</a:t>
            </a:fld>
            <a:endParaRPr lang="en-NZ" altLang="en-US"/>
          </a:p>
        </p:txBody>
      </p:sp>
    </p:spTree>
    <p:extLst>
      <p:ext uri="{BB962C8B-B14F-4D97-AF65-F5344CB8AC3E}">
        <p14:creationId xmlns:p14="http://schemas.microsoft.com/office/powerpoint/2010/main" val="762218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26CD-3B89-B6DE-08ED-DBFDDE1901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A300DF6B-40C6-7994-9DE6-A6F91974E5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80A9DC15-CED2-E3DF-3B5C-1E307C8F58B2}"/>
              </a:ext>
            </a:extLst>
          </p:cNvPr>
          <p:cNvSpPr>
            <a:spLocks noGrp="1"/>
          </p:cNvSpPr>
          <p:nvPr>
            <p:ph type="dt" sz="half" idx="10"/>
          </p:nvPr>
        </p:nvSpPr>
        <p:spPr/>
        <p:txBody>
          <a:bodyPr/>
          <a:lstStyle/>
          <a:p>
            <a:fld id="{C2ADF800-3708-4DB6-B82F-E0F10F4E4D85}" type="datetimeFigureOut">
              <a:rPr lang="en-NZ" smtClean="0"/>
              <a:t>23/09/2024</a:t>
            </a:fld>
            <a:endParaRPr lang="en-NZ"/>
          </a:p>
        </p:txBody>
      </p:sp>
      <p:sp>
        <p:nvSpPr>
          <p:cNvPr id="5" name="Footer Placeholder 4">
            <a:extLst>
              <a:ext uri="{FF2B5EF4-FFF2-40B4-BE49-F238E27FC236}">
                <a16:creationId xmlns:a16="http://schemas.microsoft.com/office/drawing/2014/main" id="{328C9DCE-BD7C-0208-4B75-DE507047B1D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E77376E-CAEC-6D8E-4B74-78151A336E91}"/>
              </a:ext>
            </a:extLst>
          </p:cNvPr>
          <p:cNvSpPr>
            <a:spLocks noGrp="1"/>
          </p:cNvSpPr>
          <p:nvPr>
            <p:ph type="sldNum" sz="quarter" idx="12"/>
          </p:nvPr>
        </p:nvSpPr>
        <p:spPr/>
        <p:txBody>
          <a:bodyPr/>
          <a:lstStyle/>
          <a:p>
            <a:fld id="{BD47FECC-3962-4F58-BC0D-CEB7C70F795F}" type="slidenum">
              <a:rPr lang="en-NZ" smtClean="0"/>
              <a:t>‹#›</a:t>
            </a:fld>
            <a:endParaRPr lang="en-NZ"/>
          </a:p>
        </p:txBody>
      </p:sp>
    </p:spTree>
    <p:extLst>
      <p:ext uri="{BB962C8B-B14F-4D97-AF65-F5344CB8AC3E}">
        <p14:creationId xmlns:p14="http://schemas.microsoft.com/office/powerpoint/2010/main" val="2379646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316A-03FE-8082-7D61-7C7DE943CEE9}"/>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26A953C-EB0D-FAB9-F207-F60ED1403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C30ABED-37C4-90B8-40F2-6D63313C7BD0}"/>
              </a:ext>
            </a:extLst>
          </p:cNvPr>
          <p:cNvSpPr>
            <a:spLocks noGrp="1"/>
          </p:cNvSpPr>
          <p:nvPr>
            <p:ph type="dt" sz="half" idx="10"/>
          </p:nvPr>
        </p:nvSpPr>
        <p:spPr/>
        <p:txBody>
          <a:bodyPr/>
          <a:lstStyle/>
          <a:p>
            <a:fld id="{C2ADF800-3708-4DB6-B82F-E0F10F4E4D85}" type="datetimeFigureOut">
              <a:rPr lang="en-NZ" smtClean="0"/>
              <a:t>23/09/2024</a:t>
            </a:fld>
            <a:endParaRPr lang="en-NZ"/>
          </a:p>
        </p:txBody>
      </p:sp>
      <p:sp>
        <p:nvSpPr>
          <p:cNvPr id="5" name="Footer Placeholder 4">
            <a:extLst>
              <a:ext uri="{FF2B5EF4-FFF2-40B4-BE49-F238E27FC236}">
                <a16:creationId xmlns:a16="http://schemas.microsoft.com/office/drawing/2014/main" id="{0B7E1C9B-C806-2799-69C6-F2C4C5D3988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4D490DD-9981-D80C-3E4D-27407D00C65E}"/>
              </a:ext>
            </a:extLst>
          </p:cNvPr>
          <p:cNvSpPr>
            <a:spLocks noGrp="1"/>
          </p:cNvSpPr>
          <p:nvPr>
            <p:ph type="sldNum" sz="quarter" idx="12"/>
          </p:nvPr>
        </p:nvSpPr>
        <p:spPr/>
        <p:txBody>
          <a:bodyPr/>
          <a:lstStyle/>
          <a:p>
            <a:fld id="{BD47FECC-3962-4F58-BC0D-CEB7C70F795F}" type="slidenum">
              <a:rPr lang="en-NZ" smtClean="0"/>
              <a:t>‹#›</a:t>
            </a:fld>
            <a:endParaRPr lang="en-NZ"/>
          </a:p>
        </p:txBody>
      </p:sp>
    </p:spTree>
    <p:extLst>
      <p:ext uri="{BB962C8B-B14F-4D97-AF65-F5344CB8AC3E}">
        <p14:creationId xmlns:p14="http://schemas.microsoft.com/office/powerpoint/2010/main" val="175488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95E5F-E5F5-FC49-5DDD-C9DC04E404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27F577E-3449-74CC-6F36-C24A2EFAE7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E58AFAC-03AD-CFBA-FDF7-56DBE762AC89}"/>
              </a:ext>
            </a:extLst>
          </p:cNvPr>
          <p:cNvSpPr>
            <a:spLocks noGrp="1"/>
          </p:cNvSpPr>
          <p:nvPr>
            <p:ph type="dt" sz="half" idx="10"/>
          </p:nvPr>
        </p:nvSpPr>
        <p:spPr/>
        <p:txBody>
          <a:bodyPr/>
          <a:lstStyle/>
          <a:p>
            <a:fld id="{C2ADF800-3708-4DB6-B82F-E0F10F4E4D85}" type="datetimeFigureOut">
              <a:rPr lang="en-NZ" smtClean="0"/>
              <a:t>23/09/2024</a:t>
            </a:fld>
            <a:endParaRPr lang="en-NZ"/>
          </a:p>
        </p:txBody>
      </p:sp>
      <p:sp>
        <p:nvSpPr>
          <p:cNvPr id="5" name="Footer Placeholder 4">
            <a:extLst>
              <a:ext uri="{FF2B5EF4-FFF2-40B4-BE49-F238E27FC236}">
                <a16:creationId xmlns:a16="http://schemas.microsoft.com/office/drawing/2014/main" id="{4C0D8A8A-5683-2AD8-4E76-CB9D15A7A19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74CB860-5EAD-6858-D761-50225BE34E8C}"/>
              </a:ext>
            </a:extLst>
          </p:cNvPr>
          <p:cNvSpPr>
            <a:spLocks noGrp="1"/>
          </p:cNvSpPr>
          <p:nvPr>
            <p:ph type="sldNum" sz="quarter" idx="12"/>
          </p:nvPr>
        </p:nvSpPr>
        <p:spPr/>
        <p:txBody>
          <a:bodyPr/>
          <a:lstStyle/>
          <a:p>
            <a:fld id="{BD47FECC-3962-4F58-BC0D-CEB7C70F795F}" type="slidenum">
              <a:rPr lang="en-NZ" smtClean="0"/>
              <a:t>‹#›</a:t>
            </a:fld>
            <a:endParaRPr lang="en-NZ"/>
          </a:p>
        </p:txBody>
      </p:sp>
    </p:spTree>
    <p:extLst>
      <p:ext uri="{BB962C8B-B14F-4D97-AF65-F5344CB8AC3E}">
        <p14:creationId xmlns:p14="http://schemas.microsoft.com/office/powerpoint/2010/main" val="377615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C85B-0C06-2CB0-1CC9-78413147DF4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D9CBEEB-DE6A-F014-7DE8-56A5DFC36C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B22EBB6-FFD1-1573-26DC-19EFF8A2F9B4}"/>
              </a:ext>
            </a:extLst>
          </p:cNvPr>
          <p:cNvSpPr>
            <a:spLocks noGrp="1"/>
          </p:cNvSpPr>
          <p:nvPr>
            <p:ph type="dt" sz="half" idx="10"/>
          </p:nvPr>
        </p:nvSpPr>
        <p:spPr/>
        <p:txBody>
          <a:bodyPr/>
          <a:lstStyle/>
          <a:p>
            <a:fld id="{C2ADF800-3708-4DB6-B82F-E0F10F4E4D85}" type="datetimeFigureOut">
              <a:rPr lang="en-NZ" smtClean="0"/>
              <a:t>23/09/2024</a:t>
            </a:fld>
            <a:endParaRPr lang="en-NZ"/>
          </a:p>
        </p:txBody>
      </p:sp>
      <p:sp>
        <p:nvSpPr>
          <p:cNvPr id="5" name="Footer Placeholder 4">
            <a:extLst>
              <a:ext uri="{FF2B5EF4-FFF2-40B4-BE49-F238E27FC236}">
                <a16:creationId xmlns:a16="http://schemas.microsoft.com/office/drawing/2014/main" id="{1E38B0F5-72B9-695C-F833-59CF62909EC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9A908A7-3082-6A12-4D34-A1A8DC93C81D}"/>
              </a:ext>
            </a:extLst>
          </p:cNvPr>
          <p:cNvSpPr>
            <a:spLocks noGrp="1"/>
          </p:cNvSpPr>
          <p:nvPr>
            <p:ph type="sldNum" sz="quarter" idx="12"/>
          </p:nvPr>
        </p:nvSpPr>
        <p:spPr/>
        <p:txBody>
          <a:bodyPr/>
          <a:lstStyle/>
          <a:p>
            <a:fld id="{BD47FECC-3962-4F58-BC0D-CEB7C70F795F}" type="slidenum">
              <a:rPr lang="en-NZ" smtClean="0"/>
              <a:t>‹#›</a:t>
            </a:fld>
            <a:endParaRPr lang="en-NZ"/>
          </a:p>
        </p:txBody>
      </p:sp>
    </p:spTree>
    <p:extLst>
      <p:ext uri="{BB962C8B-B14F-4D97-AF65-F5344CB8AC3E}">
        <p14:creationId xmlns:p14="http://schemas.microsoft.com/office/powerpoint/2010/main" val="374579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B48C-DF2E-57D3-8B37-E47A930B07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26A643E-7CFB-ECDB-10C1-ACEFF249D0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E87884-E049-1013-0F99-2F9D15C578DF}"/>
              </a:ext>
            </a:extLst>
          </p:cNvPr>
          <p:cNvSpPr>
            <a:spLocks noGrp="1"/>
          </p:cNvSpPr>
          <p:nvPr>
            <p:ph type="dt" sz="half" idx="10"/>
          </p:nvPr>
        </p:nvSpPr>
        <p:spPr/>
        <p:txBody>
          <a:bodyPr/>
          <a:lstStyle/>
          <a:p>
            <a:fld id="{C2ADF800-3708-4DB6-B82F-E0F10F4E4D85}" type="datetimeFigureOut">
              <a:rPr lang="en-NZ" smtClean="0"/>
              <a:t>23/09/2024</a:t>
            </a:fld>
            <a:endParaRPr lang="en-NZ"/>
          </a:p>
        </p:txBody>
      </p:sp>
      <p:sp>
        <p:nvSpPr>
          <p:cNvPr id="5" name="Footer Placeholder 4">
            <a:extLst>
              <a:ext uri="{FF2B5EF4-FFF2-40B4-BE49-F238E27FC236}">
                <a16:creationId xmlns:a16="http://schemas.microsoft.com/office/drawing/2014/main" id="{B7EAAEA2-EF48-BC88-7A0E-770D2774FD3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2190B89-F331-9F37-5421-91D2C2830990}"/>
              </a:ext>
            </a:extLst>
          </p:cNvPr>
          <p:cNvSpPr>
            <a:spLocks noGrp="1"/>
          </p:cNvSpPr>
          <p:nvPr>
            <p:ph type="sldNum" sz="quarter" idx="12"/>
          </p:nvPr>
        </p:nvSpPr>
        <p:spPr/>
        <p:txBody>
          <a:bodyPr/>
          <a:lstStyle/>
          <a:p>
            <a:fld id="{BD47FECC-3962-4F58-BC0D-CEB7C70F795F}" type="slidenum">
              <a:rPr lang="en-NZ" smtClean="0"/>
              <a:t>‹#›</a:t>
            </a:fld>
            <a:endParaRPr lang="en-NZ"/>
          </a:p>
        </p:txBody>
      </p:sp>
    </p:spTree>
    <p:extLst>
      <p:ext uri="{BB962C8B-B14F-4D97-AF65-F5344CB8AC3E}">
        <p14:creationId xmlns:p14="http://schemas.microsoft.com/office/powerpoint/2010/main" val="410610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FAE3-35CD-19C8-97F0-488ED7313DA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62CA014-78B2-33FB-3CB4-C221B30257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33A1C2C1-7765-D7D7-3FCE-DE9BFC7E24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9349F735-DA32-B41B-9305-32D87A7868C0}"/>
              </a:ext>
            </a:extLst>
          </p:cNvPr>
          <p:cNvSpPr>
            <a:spLocks noGrp="1"/>
          </p:cNvSpPr>
          <p:nvPr>
            <p:ph type="dt" sz="half" idx="10"/>
          </p:nvPr>
        </p:nvSpPr>
        <p:spPr/>
        <p:txBody>
          <a:bodyPr/>
          <a:lstStyle/>
          <a:p>
            <a:fld id="{C2ADF800-3708-4DB6-B82F-E0F10F4E4D85}" type="datetimeFigureOut">
              <a:rPr lang="en-NZ" smtClean="0"/>
              <a:t>23/09/2024</a:t>
            </a:fld>
            <a:endParaRPr lang="en-NZ"/>
          </a:p>
        </p:txBody>
      </p:sp>
      <p:sp>
        <p:nvSpPr>
          <p:cNvPr id="6" name="Footer Placeholder 5">
            <a:extLst>
              <a:ext uri="{FF2B5EF4-FFF2-40B4-BE49-F238E27FC236}">
                <a16:creationId xmlns:a16="http://schemas.microsoft.com/office/drawing/2014/main" id="{589D2E1B-C695-C266-8721-F490DDA2A7E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B165C54-D548-A39C-6699-6C3E56F908E0}"/>
              </a:ext>
            </a:extLst>
          </p:cNvPr>
          <p:cNvSpPr>
            <a:spLocks noGrp="1"/>
          </p:cNvSpPr>
          <p:nvPr>
            <p:ph type="sldNum" sz="quarter" idx="12"/>
          </p:nvPr>
        </p:nvSpPr>
        <p:spPr/>
        <p:txBody>
          <a:bodyPr/>
          <a:lstStyle/>
          <a:p>
            <a:fld id="{BD47FECC-3962-4F58-BC0D-CEB7C70F795F}" type="slidenum">
              <a:rPr lang="en-NZ" smtClean="0"/>
              <a:t>‹#›</a:t>
            </a:fld>
            <a:endParaRPr lang="en-NZ"/>
          </a:p>
        </p:txBody>
      </p:sp>
    </p:spTree>
    <p:extLst>
      <p:ext uri="{BB962C8B-B14F-4D97-AF65-F5344CB8AC3E}">
        <p14:creationId xmlns:p14="http://schemas.microsoft.com/office/powerpoint/2010/main" val="55954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1D94-2D3E-5328-E1C2-8064CCD3BCE7}"/>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4D879C1-CE16-4579-471C-1566152254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5677C-7D35-4D45-1DC6-9D4B68471F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0A0D91BB-570C-6D97-3A7F-A446FAC59D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F5ABF0-CEE8-CDDB-01EA-A8DB920257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36369758-F412-3FCE-14AC-045D704EAF6A}"/>
              </a:ext>
            </a:extLst>
          </p:cNvPr>
          <p:cNvSpPr>
            <a:spLocks noGrp="1"/>
          </p:cNvSpPr>
          <p:nvPr>
            <p:ph type="dt" sz="half" idx="10"/>
          </p:nvPr>
        </p:nvSpPr>
        <p:spPr/>
        <p:txBody>
          <a:bodyPr/>
          <a:lstStyle/>
          <a:p>
            <a:fld id="{C2ADF800-3708-4DB6-B82F-E0F10F4E4D85}" type="datetimeFigureOut">
              <a:rPr lang="en-NZ" smtClean="0"/>
              <a:t>23/09/2024</a:t>
            </a:fld>
            <a:endParaRPr lang="en-NZ"/>
          </a:p>
        </p:txBody>
      </p:sp>
      <p:sp>
        <p:nvSpPr>
          <p:cNvPr id="8" name="Footer Placeholder 7">
            <a:extLst>
              <a:ext uri="{FF2B5EF4-FFF2-40B4-BE49-F238E27FC236}">
                <a16:creationId xmlns:a16="http://schemas.microsoft.com/office/drawing/2014/main" id="{92C9D8AC-6E26-6092-E7F5-0916D61195AC}"/>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0FEC29C3-3EC0-078B-8C12-50D2202A8DA0}"/>
              </a:ext>
            </a:extLst>
          </p:cNvPr>
          <p:cNvSpPr>
            <a:spLocks noGrp="1"/>
          </p:cNvSpPr>
          <p:nvPr>
            <p:ph type="sldNum" sz="quarter" idx="12"/>
          </p:nvPr>
        </p:nvSpPr>
        <p:spPr/>
        <p:txBody>
          <a:bodyPr/>
          <a:lstStyle/>
          <a:p>
            <a:fld id="{BD47FECC-3962-4F58-BC0D-CEB7C70F795F}" type="slidenum">
              <a:rPr lang="en-NZ" smtClean="0"/>
              <a:t>‹#›</a:t>
            </a:fld>
            <a:endParaRPr lang="en-NZ"/>
          </a:p>
        </p:txBody>
      </p:sp>
    </p:spTree>
    <p:extLst>
      <p:ext uri="{BB962C8B-B14F-4D97-AF65-F5344CB8AC3E}">
        <p14:creationId xmlns:p14="http://schemas.microsoft.com/office/powerpoint/2010/main" val="368667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1F394-CFFD-EA0F-FC03-24BEBF5E5A4F}"/>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41E1DCD1-7A57-EFF4-2B6B-0D8657A13F55}"/>
              </a:ext>
            </a:extLst>
          </p:cNvPr>
          <p:cNvSpPr>
            <a:spLocks noGrp="1"/>
          </p:cNvSpPr>
          <p:nvPr>
            <p:ph type="dt" sz="half" idx="10"/>
          </p:nvPr>
        </p:nvSpPr>
        <p:spPr/>
        <p:txBody>
          <a:bodyPr/>
          <a:lstStyle/>
          <a:p>
            <a:fld id="{C2ADF800-3708-4DB6-B82F-E0F10F4E4D85}" type="datetimeFigureOut">
              <a:rPr lang="en-NZ" smtClean="0"/>
              <a:t>23/09/2024</a:t>
            </a:fld>
            <a:endParaRPr lang="en-NZ"/>
          </a:p>
        </p:txBody>
      </p:sp>
      <p:sp>
        <p:nvSpPr>
          <p:cNvPr id="4" name="Footer Placeholder 3">
            <a:extLst>
              <a:ext uri="{FF2B5EF4-FFF2-40B4-BE49-F238E27FC236}">
                <a16:creationId xmlns:a16="http://schemas.microsoft.com/office/drawing/2014/main" id="{8AAB5160-182F-35D9-9F5E-15CFAE08AED6}"/>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A2AFA628-3466-9892-B5A5-B4194C797183}"/>
              </a:ext>
            </a:extLst>
          </p:cNvPr>
          <p:cNvSpPr>
            <a:spLocks noGrp="1"/>
          </p:cNvSpPr>
          <p:nvPr>
            <p:ph type="sldNum" sz="quarter" idx="12"/>
          </p:nvPr>
        </p:nvSpPr>
        <p:spPr/>
        <p:txBody>
          <a:bodyPr/>
          <a:lstStyle/>
          <a:p>
            <a:fld id="{BD47FECC-3962-4F58-BC0D-CEB7C70F795F}" type="slidenum">
              <a:rPr lang="en-NZ" smtClean="0"/>
              <a:t>‹#›</a:t>
            </a:fld>
            <a:endParaRPr lang="en-NZ"/>
          </a:p>
        </p:txBody>
      </p:sp>
    </p:spTree>
    <p:extLst>
      <p:ext uri="{BB962C8B-B14F-4D97-AF65-F5344CB8AC3E}">
        <p14:creationId xmlns:p14="http://schemas.microsoft.com/office/powerpoint/2010/main" val="3202858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1F6EEB-9CCF-60F2-1AEA-CD20C353B50E}"/>
              </a:ext>
            </a:extLst>
          </p:cNvPr>
          <p:cNvSpPr>
            <a:spLocks noGrp="1"/>
          </p:cNvSpPr>
          <p:nvPr>
            <p:ph type="dt" sz="half" idx="10"/>
          </p:nvPr>
        </p:nvSpPr>
        <p:spPr/>
        <p:txBody>
          <a:bodyPr/>
          <a:lstStyle/>
          <a:p>
            <a:fld id="{C2ADF800-3708-4DB6-B82F-E0F10F4E4D85}" type="datetimeFigureOut">
              <a:rPr lang="en-NZ" smtClean="0"/>
              <a:t>23/09/2024</a:t>
            </a:fld>
            <a:endParaRPr lang="en-NZ"/>
          </a:p>
        </p:txBody>
      </p:sp>
      <p:sp>
        <p:nvSpPr>
          <p:cNvPr id="3" name="Footer Placeholder 2">
            <a:extLst>
              <a:ext uri="{FF2B5EF4-FFF2-40B4-BE49-F238E27FC236}">
                <a16:creationId xmlns:a16="http://schemas.microsoft.com/office/drawing/2014/main" id="{41116DA5-D64F-3CF7-C03D-3EB763202FB1}"/>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B27F356F-5BC4-AC3A-42C8-98CF1148FBE2}"/>
              </a:ext>
            </a:extLst>
          </p:cNvPr>
          <p:cNvSpPr>
            <a:spLocks noGrp="1"/>
          </p:cNvSpPr>
          <p:nvPr>
            <p:ph type="sldNum" sz="quarter" idx="12"/>
          </p:nvPr>
        </p:nvSpPr>
        <p:spPr/>
        <p:txBody>
          <a:bodyPr/>
          <a:lstStyle/>
          <a:p>
            <a:fld id="{BD47FECC-3962-4F58-BC0D-CEB7C70F795F}" type="slidenum">
              <a:rPr lang="en-NZ" smtClean="0"/>
              <a:t>‹#›</a:t>
            </a:fld>
            <a:endParaRPr lang="en-NZ"/>
          </a:p>
        </p:txBody>
      </p:sp>
    </p:spTree>
    <p:extLst>
      <p:ext uri="{BB962C8B-B14F-4D97-AF65-F5344CB8AC3E}">
        <p14:creationId xmlns:p14="http://schemas.microsoft.com/office/powerpoint/2010/main" val="208091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8CC15-FE83-86BA-AA07-96E447C7C2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E08CD88-884E-D7E0-248B-085DE8F2DB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5E3E357A-602B-883B-6D35-1BFEE4978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A8C82A-3D6E-061E-18C8-A453B0BCC05C}"/>
              </a:ext>
            </a:extLst>
          </p:cNvPr>
          <p:cNvSpPr>
            <a:spLocks noGrp="1"/>
          </p:cNvSpPr>
          <p:nvPr>
            <p:ph type="dt" sz="half" idx="10"/>
          </p:nvPr>
        </p:nvSpPr>
        <p:spPr/>
        <p:txBody>
          <a:bodyPr/>
          <a:lstStyle/>
          <a:p>
            <a:fld id="{C2ADF800-3708-4DB6-B82F-E0F10F4E4D85}" type="datetimeFigureOut">
              <a:rPr lang="en-NZ" smtClean="0"/>
              <a:t>23/09/2024</a:t>
            </a:fld>
            <a:endParaRPr lang="en-NZ"/>
          </a:p>
        </p:txBody>
      </p:sp>
      <p:sp>
        <p:nvSpPr>
          <p:cNvPr id="6" name="Footer Placeholder 5">
            <a:extLst>
              <a:ext uri="{FF2B5EF4-FFF2-40B4-BE49-F238E27FC236}">
                <a16:creationId xmlns:a16="http://schemas.microsoft.com/office/drawing/2014/main" id="{05229F5B-E27F-54CE-21FC-6EEE86395299}"/>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68981D4-3654-2FDB-793B-E421D15E77BB}"/>
              </a:ext>
            </a:extLst>
          </p:cNvPr>
          <p:cNvSpPr>
            <a:spLocks noGrp="1"/>
          </p:cNvSpPr>
          <p:nvPr>
            <p:ph type="sldNum" sz="quarter" idx="12"/>
          </p:nvPr>
        </p:nvSpPr>
        <p:spPr/>
        <p:txBody>
          <a:bodyPr/>
          <a:lstStyle/>
          <a:p>
            <a:fld id="{BD47FECC-3962-4F58-BC0D-CEB7C70F795F}" type="slidenum">
              <a:rPr lang="en-NZ" smtClean="0"/>
              <a:t>‹#›</a:t>
            </a:fld>
            <a:endParaRPr lang="en-NZ"/>
          </a:p>
        </p:txBody>
      </p:sp>
    </p:spTree>
    <p:extLst>
      <p:ext uri="{BB962C8B-B14F-4D97-AF65-F5344CB8AC3E}">
        <p14:creationId xmlns:p14="http://schemas.microsoft.com/office/powerpoint/2010/main" val="510604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A475-2ED6-8226-4274-9728B1BD12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71C77BF1-9043-8DAA-5B60-7B6C5F6FF5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C8132938-352A-F835-BCCF-49CB46545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3D8D61-CE9D-AD98-3050-15E582245FBE}"/>
              </a:ext>
            </a:extLst>
          </p:cNvPr>
          <p:cNvSpPr>
            <a:spLocks noGrp="1"/>
          </p:cNvSpPr>
          <p:nvPr>
            <p:ph type="dt" sz="half" idx="10"/>
          </p:nvPr>
        </p:nvSpPr>
        <p:spPr/>
        <p:txBody>
          <a:bodyPr/>
          <a:lstStyle/>
          <a:p>
            <a:fld id="{C2ADF800-3708-4DB6-B82F-E0F10F4E4D85}" type="datetimeFigureOut">
              <a:rPr lang="en-NZ" smtClean="0"/>
              <a:t>23/09/2024</a:t>
            </a:fld>
            <a:endParaRPr lang="en-NZ"/>
          </a:p>
        </p:txBody>
      </p:sp>
      <p:sp>
        <p:nvSpPr>
          <p:cNvPr id="6" name="Footer Placeholder 5">
            <a:extLst>
              <a:ext uri="{FF2B5EF4-FFF2-40B4-BE49-F238E27FC236}">
                <a16:creationId xmlns:a16="http://schemas.microsoft.com/office/drawing/2014/main" id="{172DA23F-06F0-4AB5-FA92-266F0910D29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1B1AD5D-F63E-8A95-D75F-FB5D7AC4F93F}"/>
              </a:ext>
            </a:extLst>
          </p:cNvPr>
          <p:cNvSpPr>
            <a:spLocks noGrp="1"/>
          </p:cNvSpPr>
          <p:nvPr>
            <p:ph type="sldNum" sz="quarter" idx="12"/>
          </p:nvPr>
        </p:nvSpPr>
        <p:spPr/>
        <p:txBody>
          <a:bodyPr/>
          <a:lstStyle/>
          <a:p>
            <a:fld id="{BD47FECC-3962-4F58-BC0D-CEB7C70F795F}" type="slidenum">
              <a:rPr lang="en-NZ" smtClean="0"/>
              <a:t>‹#›</a:t>
            </a:fld>
            <a:endParaRPr lang="en-NZ"/>
          </a:p>
        </p:txBody>
      </p:sp>
    </p:spTree>
    <p:extLst>
      <p:ext uri="{BB962C8B-B14F-4D97-AF65-F5344CB8AC3E}">
        <p14:creationId xmlns:p14="http://schemas.microsoft.com/office/powerpoint/2010/main" val="67572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896201-F593-1B54-B838-E56F05AA2D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838CCCF-4BE0-6594-3CB1-A3EDFD63BC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77D9737-DD3B-B097-E471-980490FF26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DF800-3708-4DB6-B82F-E0F10F4E4D85}" type="datetimeFigureOut">
              <a:rPr lang="en-NZ" smtClean="0"/>
              <a:t>23/09/2024</a:t>
            </a:fld>
            <a:endParaRPr lang="en-NZ"/>
          </a:p>
        </p:txBody>
      </p:sp>
      <p:sp>
        <p:nvSpPr>
          <p:cNvPr id="5" name="Footer Placeholder 4">
            <a:extLst>
              <a:ext uri="{FF2B5EF4-FFF2-40B4-BE49-F238E27FC236}">
                <a16:creationId xmlns:a16="http://schemas.microsoft.com/office/drawing/2014/main" id="{629D6DFC-48E6-BCE5-F9FF-9C27224DD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A200F7A6-BFAC-5620-414B-3BBADBACD1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7FECC-3962-4F58-BC0D-CEB7C70F795F}" type="slidenum">
              <a:rPr lang="en-NZ" smtClean="0"/>
              <a:t>‹#›</a:t>
            </a:fld>
            <a:endParaRPr lang="en-NZ"/>
          </a:p>
        </p:txBody>
      </p:sp>
    </p:spTree>
    <p:extLst>
      <p:ext uri="{BB962C8B-B14F-4D97-AF65-F5344CB8AC3E}">
        <p14:creationId xmlns:p14="http://schemas.microsoft.com/office/powerpoint/2010/main" val="3540050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tripsdatabasebureau@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4"/>
          <p:cNvSpPr>
            <a:spLocks noGrp="1"/>
          </p:cNvSpPr>
          <p:nvPr>
            <p:ph type="subTitle" idx="1"/>
          </p:nvPr>
        </p:nvSpPr>
        <p:spPr/>
        <p:txBody>
          <a:bodyPr/>
          <a:lstStyle/>
          <a:p>
            <a:pPr eaLnBrk="1" hangingPunct="1"/>
            <a:endParaRPr lang="en-US" altLang="en-US" dirty="0">
              <a:latin typeface="Helvetica" panose="020B0604020202020204" pitchFamily="34" charset="0"/>
              <a:cs typeface="Helvetica" panose="020B0604020202020204" pitchFamily="34" charset="0"/>
            </a:endParaRPr>
          </a:p>
          <a:p>
            <a:pPr eaLnBrk="1" hangingPunct="1"/>
            <a:r>
              <a:rPr lang="en-US" altLang="en-US" dirty="0">
                <a:latin typeface="Helvetica" panose="020B0604020202020204" pitchFamily="34" charset="0"/>
                <a:cs typeface="Helvetica" panose="020B0604020202020204" pitchFamily="34" charset="0"/>
              </a:rPr>
              <a:t>Wednesday 25th September 2024</a:t>
            </a:r>
          </a:p>
        </p:txBody>
      </p:sp>
      <p:sp>
        <p:nvSpPr>
          <p:cNvPr id="5125" name="TextBox 1"/>
          <p:cNvSpPr txBox="1">
            <a:spLocks noChangeArrowheads="1"/>
          </p:cNvSpPr>
          <p:nvPr/>
        </p:nvSpPr>
        <p:spPr bwMode="auto">
          <a:xfrm>
            <a:off x="2085164" y="1490008"/>
            <a:ext cx="82251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20000"/>
              </a:spcBef>
              <a:buClr>
                <a:srgbClr val="B7BE84"/>
              </a:buClr>
              <a:buSzPct val="90000"/>
              <a:buFont typeface="Lucida Grande" pitchFamily="-84" charset="0"/>
              <a:buChar char="+"/>
              <a:defRPr sz="2400">
                <a:solidFill>
                  <a:schemeClr val="tx1"/>
                </a:solidFill>
                <a:latin typeface="Helvetica" panose="020B0604020202020204" pitchFamily="34" charset="0"/>
                <a:ea typeface="MS PGothic" panose="020B0600070205080204" pitchFamily="34" charset="-128"/>
                <a:cs typeface="Helvetica" panose="020B0604020202020204" pitchFamily="34" charset="0"/>
              </a:defRPr>
            </a:lvl1pPr>
            <a:lvl2pPr marL="742950" indent="-285750" eaLnBrk="0" hangingPunct="0">
              <a:lnSpc>
                <a:spcPct val="90000"/>
              </a:lnSpc>
              <a:spcBef>
                <a:spcPct val="20000"/>
              </a:spcBef>
              <a:buClr>
                <a:srgbClr val="B7BE84"/>
              </a:buClr>
              <a:buSzPct val="90000"/>
              <a:buFont typeface="Lucida Grande" pitchFamily="-84" charset="0"/>
              <a:buChar char="+"/>
              <a:defRPr sz="2400">
                <a:solidFill>
                  <a:schemeClr val="tx1"/>
                </a:solidFill>
                <a:latin typeface="Helvetica" panose="020B0604020202020204" pitchFamily="34" charset="0"/>
                <a:ea typeface="MS PGothic" panose="020B0600070205080204" pitchFamily="34" charset="-128"/>
                <a:cs typeface="Helvetica" panose="020B0604020202020204" pitchFamily="34" charset="0"/>
              </a:defRPr>
            </a:lvl2pPr>
            <a:lvl3pPr marL="1143000" indent="-228600" eaLnBrk="0" hangingPunct="0">
              <a:lnSpc>
                <a:spcPct val="90000"/>
              </a:lnSpc>
              <a:spcBef>
                <a:spcPct val="20000"/>
              </a:spcBef>
              <a:buClr>
                <a:srgbClr val="B7BE84"/>
              </a:buClr>
              <a:buSzPct val="90000"/>
              <a:buFont typeface="Lucida Grande" pitchFamily="-84" charset="0"/>
              <a:buChar char="+"/>
              <a:defRPr sz="2400">
                <a:solidFill>
                  <a:schemeClr val="tx1"/>
                </a:solidFill>
                <a:latin typeface="Helvetica" panose="020B0604020202020204" pitchFamily="34" charset="0"/>
                <a:ea typeface="MS PGothic" panose="020B0600070205080204" pitchFamily="34" charset="-128"/>
                <a:cs typeface="Helvetica" panose="020B0604020202020204" pitchFamily="34" charset="0"/>
              </a:defRPr>
            </a:lvl3pPr>
            <a:lvl4pPr marL="1600200" indent="-228600" eaLnBrk="0" hangingPunct="0">
              <a:lnSpc>
                <a:spcPct val="90000"/>
              </a:lnSpc>
              <a:spcBef>
                <a:spcPct val="20000"/>
              </a:spcBef>
              <a:buClr>
                <a:srgbClr val="B7BE84"/>
              </a:buClr>
              <a:buSzPct val="90000"/>
              <a:buFont typeface="Lucida Grande" pitchFamily="-84" charset="0"/>
              <a:buChar char="+"/>
              <a:defRPr sz="2400">
                <a:solidFill>
                  <a:schemeClr val="tx1"/>
                </a:solidFill>
                <a:latin typeface="Helvetica" panose="020B0604020202020204" pitchFamily="34" charset="0"/>
                <a:ea typeface="MS PGothic" panose="020B0600070205080204" pitchFamily="34" charset="-128"/>
                <a:cs typeface="Helvetica" panose="020B0604020202020204" pitchFamily="34" charset="0"/>
              </a:defRPr>
            </a:lvl4pPr>
            <a:lvl5pPr marL="2057400" indent="-228600" eaLnBrk="0" hangingPunct="0">
              <a:lnSpc>
                <a:spcPct val="90000"/>
              </a:lnSpc>
              <a:spcBef>
                <a:spcPct val="20000"/>
              </a:spcBef>
              <a:buClr>
                <a:srgbClr val="B7BE84"/>
              </a:buClr>
              <a:buSzPct val="90000"/>
              <a:buFont typeface="Lucida Grande" pitchFamily="-84" charset="0"/>
              <a:buChar char="+"/>
              <a:defRPr sz="2400">
                <a:solidFill>
                  <a:schemeClr val="tx1"/>
                </a:solidFill>
                <a:latin typeface="Helvetica" panose="020B0604020202020204" pitchFamily="34" charset="0"/>
                <a:ea typeface="MS PGothic" panose="020B0600070205080204" pitchFamily="34" charset="-128"/>
                <a:cs typeface="Helvetica" panose="020B0604020202020204" pitchFamily="34" charset="0"/>
              </a:defRPr>
            </a:lvl5pPr>
            <a:lvl6pPr marL="2514600" indent="-228600" defTabSz="457200" eaLnBrk="0" fontAlgn="base" hangingPunct="0">
              <a:lnSpc>
                <a:spcPct val="90000"/>
              </a:lnSpc>
              <a:spcBef>
                <a:spcPct val="20000"/>
              </a:spcBef>
              <a:spcAft>
                <a:spcPct val="0"/>
              </a:spcAft>
              <a:buClr>
                <a:srgbClr val="B7BE84"/>
              </a:buClr>
              <a:buSzPct val="90000"/>
              <a:buFont typeface="Lucida Grande" pitchFamily="-84" charset="0"/>
              <a:buChar char="+"/>
              <a:defRPr sz="2400">
                <a:solidFill>
                  <a:schemeClr val="tx1"/>
                </a:solidFill>
                <a:latin typeface="Helvetica" panose="020B0604020202020204" pitchFamily="34" charset="0"/>
                <a:ea typeface="MS PGothic" panose="020B0600070205080204" pitchFamily="34" charset="-128"/>
                <a:cs typeface="Helvetica" panose="020B0604020202020204" pitchFamily="34" charset="0"/>
              </a:defRPr>
            </a:lvl6pPr>
            <a:lvl7pPr marL="2971800" indent="-228600" defTabSz="457200" eaLnBrk="0" fontAlgn="base" hangingPunct="0">
              <a:lnSpc>
                <a:spcPct val="90000"/>
              </a:lnSpc>
              <a:spcBef>
                <a:spcPct val="20000"/>
              </a:spcBef>
              <a:spcAft>
                <a:spcPct val="0"/>
              </a:spcAft>
              <a:buClr>
                <a:srgbClr val="B7BE84"/>
              </a:buClr>
              <a:buSzPct val="90000"/>
              <a:buFont typeface="Lucida Grande" pitchFamily="-84" charset="0"/>
              <a:buChar char="+"/>
              <a:defRPr sz="2400">
                <a:solidFill>
                  <a:schemeClr val="tx1"/>
                </a:solidFill>
                <a:latin typeface="Helvetica" panose="020B0604020202020204" pitchFamily="34" charset="0"/>
                <a:ea typeface="MS PGothic" panose="020B0600070205080204" pitchFamily="34" charset="-128"/>
                <a:cs typeface="Helvetica" panose="020B0604020202020204" pitchFamily="34" charset="0"/>
              </a:defRPr>
            </a:lvl7pPr>
            <a:lvl8pPr marL="3429000" indent="-228600" defTabSz="457200" eaLnBrk="0" fontAlgn="base" hangingPunct="0">
              <a:lnSpc>
                <a:spcPct val="90000"/>
              </a:lnSpc>
              <a:spcBef>
                <a:spcPct val="20000"/>
              </a:spcBef>
              <a:spcAft>
                <a:spcPct val="0"/>
              </a:spcAft>
              <a:buClr>
                <a:srgbClr val="B7BE84"/>
              </a:buClr>
              <a:buSzPct val="90000"/>
              <a:buFont typeface="Lucida Grande" pitchFamily="-84" charset="0"/>
              <a:buChar char="+"/>
              <a:defRPr sz="2400">
                <a:solidFill>
                  <a:schemeClr val="tx1"/>
                </a:solidFill>
                <a:latin typeface="Helvetica" panose="020B0604020202020204" pitchFamily="34" charset="0"/>
                <a:ea typeface="MS PGothic" panose="020B0600070205080204" pitchFamily="34" charset="-128"/>
                <a:cs typeface="Helvetica" panose="020B0604020202020204" pitchFamily="34" charset="0"/>
              </a:defRPr>
            </a:lvl8pPr>
            <a:lvl9pPr marL="3886200" indent="-228600" defTabSz="457200" eaLnBrk="0" fontAlgn="base" hangingPunct="0">
              <a:lnSpc>
                <a:spcPct val="90000"/>
              </a:lnSpc>
              <a:spcBef>
                <a:spcPct val="20000"/>
              </a:spcBef>
              <a:spcAft>
                <a:spcPct val="0"/>
              </a:spcAft>
              <a:buClr>
                <a:srgbClr val="B7BE84"/>
              </a:buClr>
              <a:buSzPct val="90000"/>
              <a:buFont typeface="Lucida Grande" pitchFamily="-84" charset="0"/>
              <a:buChar char="+"/>
              <a:defRPr sz="2400">
                <a:solidFill>
                  <a:schemeClr val="tx1"/>
                </a:solidFill>
                <a:latin typeface="Helvetica" panose="020B0604020202020204" pitchFamily="34" charset="0"/>
                <a:ea typeface="MS PGothic" panose="020B0600070205080204" pitchFamily="34" charset="-128"/>
                <a:cs typeface="Helvetica" panose="020B0604020202020204" pitchFamily="34" charset="0"/>
              </a:defRPr>
            </a:lvl9pPr>
          </a:lstStyle>
          <a:p>
            <a:pPr algn="ctr" eaLnBrk="1" hangingPunct="1">
              <a:lnSpc>
                <a:spcPct val="100000"/>
              </a:lnSpc>
              <a:spcBef>
                <a:spcPct val="0"/>
              </a:spcBef>
              <a:buClrTx/>
              <a:buSzTx/>
              <a:buFontTx/>
              <a:buNone/>
            </a:pPr>
            <a:r>
              <a:rPr lang="en-NZ" altLang="en-US" sz="6000" b="1" dirty="0">
                <a:latin typeface="Calibri" panose="020F0502020204030204" pitchFamily="34" charset="0"/>
              </a:rPr>
              <a:t>Annual General Meeting</a:t>
            </a:r>
          </a:p>
          <a:p>
            <a:pPr algn="ctr" eaLnBrk="1" hangingPunct="1">
              <a:lnSpc>
                <a:spcPct val="100000"/>
              </a:lnSpc>
              <a:spcBef>
                <a:spcPct val="0"/>
              </a:spcBef>
              <a:buClrTx/>
              <a:buSzTx/>
              <a:buFontTx/>
              <a:buNone/>
            </a:pPr>
            <a:r>
              <a:rPr lang="en-NZ" altLang="en-US" sz="6000" b="1" dirty="0">
                <a:latin typeface="Calibri" panose="020F0502020204030204" pitchFamily="34" charset="0"/>
              </a:rPr>
              <a:t>Trips Database Bureau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D0AD7F-4849-47FA-BF13-6CA51CAD92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1820" y="1142444"/>
            <a:ext cx="5079597" cy="4910679"/>
          </a:xfrm>
          <a:prstGeom prst="rect">
            <a:avLst/>
          </a:prstGeom>
        </p:spPr>
      </p:pic>
      <p:sp>
        <p:nvSpPr>
          <p:cNvPr id="3" name="TextBox 2">
            <a:extLst>
              <a:ext uri="{FF2B5EF4-FFF2-40B4-BE49-F238E27FC236}">
                <a16:creationId xmlns:a16="http://schemas.microsoft.com/office/drawing/2014/main" id="{358E84CC-6903-4947-8F25-F3B426263EAF}"/>
              </a:ext>
            </a:extLst>
          </p:cNvPr>
          <p:cNvSpPr txBox="1"/>
          <p:nvPr/>
        </p:nvSpPr>
        <p:spPr>
          <a:xfrm>
            <a:off x="1125054" y="554897"/>
            <a:ext cx="4002637" cy="369332"/>
          </a:xfrm>
          <a:prstGeom prst="rect">
            <a:avLst/>
          </a:prstGeom>
          <a:noFill/>
        </p:spPr>
        <p:txBody>
          <a:bodyPr wrap="square" rtlCol="0">
            <a:spAutoFit/>
          </a:bodyPr>
          <a:lstStyle/>
          <a:p>
            <a:r>
              <a:rPr lang="en-NZ" dirty="0"/>
              <a:t>Proposed Budget 2024-25</a:t>
            </a:r>
          </a:p>
        </p:txBody>
      </p:sp>
      <p:sp>
        <p:nvSpPr>
          <p:cNvPr id="4" name="TextBox 3">
            <a:extLst>
              <a:ext uri="{FF2B5EF4-FFF2-40B4-BE49-F238E27FC236}">
                <a16:creationId xmlns:a16="http://schemas.microsoft.com/office/drawing/2014/main" id="{621B0496-45A0-C1C3-08A6-0B5D50D6753B}"/>
              </a:ext>
            </a:extLst>
          </p:cNvPr>
          <p:cNvSpPr txBox="1"/>
          <p:nvPr/>
        </p:nvSpPr>
        <p:spPr>
          <a:xfrm>
            <a:off x="7109927" y="1194318"/>
            <a:ext cx="4516016" cy="1815882"/>
          </a:xfrm>
          <a:prstGeom prst="rect">
            <a:avLst/>
          </a:prstGeom>
          <a:noFill/>
        </p:spPr>
        <p:txBody>
          <a:bodyPr wrap="square" rtlCol="0">
            <a:spAutoFit/>
          </a:bodyPr>
          <a:lstStyle/>
          <a:p>
            <a:r>
              <a:rPr lang="en-NZ" sz="1600" dirty="0"/>
              <a:t>Items to note:</a:t>
            </a:r>
          </a:p>
          <a:p>
            <a:pPr marL="285750" indent="-285750">
              <a:buFont typeface="Arial" panose="020B0604020202020204" pitchFamily="34" charset="0"/>
              <a:buChar char="•"/>
            </a:pPr>
            <a:r>
              <a:rPr lang="en-NZ" sz="1600" dirty="0"/>
              <a:t>Database fees are lower than previous years due to no TRICS license.  This accounted for approximately $24k of expenditure.  Future database management fees to be determined.</a:t>
            </a:r>
          </a:p>
          <a:p>
            <a:pPr marL="285750" indent="-285750">
              <a:buFont typeface="Arial" panose="020B0604020202020204" pitchFamily="34" charset="0"/>
              <a:buChar char="•"/>
            </a:pPr>
            <a:r>
              <a:rPr lang="en-NZ" sz="1600" dirty="0"/>
              <a:t>Auditing and insurance are budgeted to increase.</a:t>
            </a:r>
          </a:p>
          <a:p>
            <a:pPr marL="285750" indent="-285750">
              <a:buFont typeface="Arial" panose="020B0604020202020204" pitchFamily="34" charset="0"/>
              <a:buChar char="•"/>
            </a:pPr>
            <a:r>
              <a:rPr lang="en-NZ" sz="1600" dirty="0"/>
              <a:t>$5k set aside for research this year.</a:t>
            </a:r>
          </a:p>
        </p:txBody>
      </p:sp>
    </p:spTree>
    <p:extLst>
      <p:ext uri="{BB962C8B-B14F-4D97-AF65-F5344CB8AC3E}">
        <p14:creationId xmlns:p14="http://schemas.microsoft.com/office/powerpoint/2010/main" val="516936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837" y="2590735"/>
            <a:ext cx="10515600" cy="4351338"/>
          </a:xfrm>
        </p:spPr>
        <p:txBody>
          <a:bodyPr/>
          <a:lstStyle/>
          <a:p>
            <a:pPr marL="457200" indent="-457200">
              <a:buFont typeface="+mj-lt"/>
              <a:buAutoNum type="arabicPeriod" startAt="4"/>
              <a:defRPr/>
            </a:pPr>
            <a:r>
              <a:rPr lang="en-US" dirty="0"/>
              <a:t>Annual Report of the Executive Officer and the Chair </a:t>
            </a:r>
            <a:r>
              <a:rPr lang="en-NZ" dirty="0"/>
              <a:t>for 2023/2024 </a:t>
            </a:r>
          </a:p>
          <a:p>
            <a:pPr marL="0" indent="0">
              <a:buNone/>
              <a:defRPr/>
            </a:pPr>
            <a:r>
              <a:rPr lang="en-NZ" i="1" dirty="0"/>
              <a:t> </a:t>
            </a:r>
            <a:endParaRPr lang="en-NZ" dirty="0"/>
          </a:p>
          <a:p>
            <a:pPr>
              <a:defRPr/>
            </a:pPr>
            <a:endParaRPr lang="en-NZ" dirty="0"/>
          </a:p>
        </p:txBody>
      </p:sp>
      <p:sp>
        <p:nvSpPr>
          <p:cNvPr id="5" name="Title 1">
            <a:extLst>
              <a:ext uri="{FF2B5EF4-FFF2-40B4-BE49-F238E27FC236}">
                <a16:creationId xmlns:a16="http://schemas.microsoft.com/office/drawing/2014/main" id="{723C9E6A-17FD-4AD4-82DA-5472BE401E12}"/>
              </a:ext>
            </a:extLst>
          </p:cNvPr>
          <p:cNvSpPr>
            <a:spLocks noGrp="1"/>
          </p:cNvSpPr>
          <p:nvPr>
            <p:ph type="title"/>
          </p:nvPr>
        </p:nvSpPr>
        <p:spPr>
          <a:xfrm>
            <a:off x="857996" y="1454993"/>
            <a:ext cx="8423275" cy="542925"/>
          </a:xfrm>
        </p:spPr>
        <p:txBody>
          <a:bodyPr>
            <a:normAutofit fontScale="90000"/>
          </a:bodyPr>
          <a:lstStyle/>
          <a:p>
            <a:r>
              <a:rPr lang="en-NZ" altLang="en-US" b="1" dirty="0">
                <a:latin typeface="Helvetica" panose="020B0604020202020204" pitchFamily="34" charset="0"/>
                <a:cs typeface="Helvetica" panose="020B0604020202020204" pitchFamily="34" charset="0"/>
              </a:rPr>
              <a:t>2022 ANNUAL MEETING AGENDA</a:t>
            </a:r>
            <a:endParaRPr lang="en-NZ" alt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44137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400" dirty="0"/>
              <a:t>Summary of Annual Report</a:t>
            </a:r>
          </a:p>
        </p:txBody>
      </p:sp>
      <p:sp>
        <p:nvSpPr>
          <p:cNvPr id="3" name="Content Placeholder 2"/>
          <p:cNvSpPr>
            <a:spLocks noGrp="1"/>
          </p:cNvSpPr>
          <p:nvPr>
            <p:ph idx="1"/>
          </p:nvPr>
        </p:nvSpPr>
        <p:spPr>
          <a:xfrm>
            <a:off x="922948" y="2791816"/>
            <a:ext cx="9499345" cy="2974501"/>
          </a:xfrm>
        </p:spPr>
        <p:txBody>
          <a:bodyPr numCol="2">
            <a:normAutofit/>
          </a:bodyPr>
          <a:lstStyle/>
          <a:p>
            <a:pPr marL="0" indent="0">
              <a:buNone/>
            </a:pPr>
            <a:r>
              <a:rPr lang="en-US" sz="1100" b="1" dirty="0">
                <a:latin typeface="Arial" panose="020B0604020202020204" pitchFamily="34" charset="0"/>
                <a:cs typeface="Arial" panose="020B0604020202020204" pitchFamily="34" charset="0"/>
              </a:rPr>
              <a:t>The Board for 2023 - 2024 comprised</a:t>
            </a:r>
            <a:r>
              <a:rPr lang="en-US" sz="1100" dirty="0">
                <a:latin typeface="Arial" panose="020B0604020202020204" pitchFamily="34" charset="0"/>
                <a:cs typeface="Arial" panose="020B0604020202020204" pitchFamily="34" charset="0"/>
              </a:rPr>
              <a:t>:</a:t>
            </a:r>
          </a:p>
          <a:p>
            <a:pPr marL="0" indent="0">
              <a:buNone/>
            </a:pPr>
            <a:r>
              <a:rPr lang="en-US" sz="1100" dirty="0">
                <a:latin typeface="Arial" panose="020B0604020202020204" pitchFamily="34" charset="0"/>
                <a:cs typeface="Arial" panose="020B0604020202020204" pitchFamily="34" charset="0"/>
              </a:rPr>
              <a:t>NEW ZEALAND</a:t>
            </a:r>
            <a:endParaRPr lang="en-NZ"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Tony Brennand (Chairman Wellington)</a:t>
            </a:r>
          </a:p>
          <a:p>
            <a:r>
              <a:rPr lang="en-US" sz="1100" dirty="0">
                <a:latin typeface="Arial" panose="020B0604020202020204" pitchFamily="34" charset="0"/>
                <a:cs typeface="Arial" panose="020B0604020202020204" pitchFamily="34" charset="0"/>
              </a:rPr>
              <a:t>Chris Freke (Auckland)</a:t>
            </a:r>
          </a:p>
          <a:p>
            <a:r>
              <a:rPr lang="en-US" sz="1100" dirty="0" err="1">
                <a:latin typeface="Arial" panose="020B0604020202020204" pitchFamily="34" charset="0"/>
                <a:cs typeface="Arial" panose="020B0604020202020204" pitchFamily="34" charset="0"/>
              </a:rPr>
              <a:t>Ranjan</a:t>
            </a:r>
            <a:r>
              <a:rPr lang="en-US" sz="1100" dirty="0">
                <a:latin typeface="Arial" panose="020B0604020202020204" pitchFamily="34" charset="0"/>
                <a:cs typeface="Arial" panose="020B0604020202020204" pitchFamily="34" charset="0"/>
              </a:rPr>
              <a:t> Pant (Auckland)</a:t>
            </a:r>
          </a:p>
          <a:p>
            <a:r>
              <a:rPr lang="en-US" sz="1100" dirty="0">
                <a:latin typeface="Arial" panose="020B0604020202020204" pitchFamily="34" charset="0"/>
                <a:cs typeface="Arial" panose="020B0604020202020204" pitchFamily="34" charset="0"/>
              </a:rPr>
              <a:t>Antoni </a:t>
            </a:r>
            <a:r>
              <a:rPr lang="en-US" sz="1100" dirty="0" err="1">
                <a:latin typeface="Arial" panose="020B0604020202020204" pitchFamily="34" charset="0"/>
                <a:cs typeface="Arial" panose="020B0604020202020204" pitchFamily="34" charset="0"/>
              </a:rPr>
              <a:t>Facey</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Timaru</a:t>
            </a:r>
            <a:r>
              <a:rPr lang="en-US" sz="1100" dirty="0">
                <a:latin typeface="Arial" panose="020B0604020202020204" pitchFamily="34" charset="0"/>
                <a:cs typeface="Arial" panose="020B0604020202020204" pitchFamily="34" charset="0"/>
              </a:rPr>
              <a:t>)</a:t>
            </a:r>
          </a:p>
          <a:p>
            <a:r>
              <a:rPr lang="en-US" sz="1100" dirty="0">
                <a:latin typeface="Arial" panose="020B0604020202020204" pitchFamily="34" charset="0"/>
                <a:cs typeface="Arial" panose="020B0604020202020204" pitchFamily="34" charset="0"/>
              </a:rPr>
              <a:t>Phillip Brown (Auckland)</a:t>
            </a:r>
          </a:p>
          <a:p>
            <a:r>
              <a:rPr lang="en-US" sz="1100" dirty="0">
                <a:latin typeface="Arial" panose="020B0604020202020204" pitchFamily="34" charset="0"/>
                <a:cs typeface="Arial" panose="020B0604020202020204" pitchFamily="34" charset="0"/>
              </a:rPr>
              <a:t>Mark Gregory (Christchurch)</a:t>
            </a:r>
          </a:p>
          <a:p>
            <a:r>
              <a:rPr lang="en-US" sz="1100" dirty="0">
                <a:latin typeface="Arial" panose="020B0604020202020204" pitchFamily="34" charset="0"/>
                <a:cs typeface="Arial" panose="020B0604020202020204" pitchFamily="34" charset="0"/>
              </a:rPr>
              <a:t>Stuart Woods (Christchurch)</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indent="0">
              <a:buNone/>
            </a:pPr>
            <a:endParaRPr lang="en-US" sz="1100" dirty="0">
              <a:latin typeface="Arial" panose="020B0604020202020204" pitchFamily="34" charset="0"/>
              <a:cs typeface="Arial" panose="020B0604020202020204" pitchFamily="34" charset="0"/>
            </a:endParaRP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AUSTRALIA</a:t>
            </a:r>
          </a:p>
          <a:p>
            <a:r>
              <a:rPr lang="en-US" sz="1100" dirty="0" err="1">
                <a:latin typeface="Arial" panose="020B0604020202020204" pitchFamily="34" charset="0"/>
                <a:cs typeface="Arial" panose="020B0604020202020204" pitchFamily="34" charset="0"/>
              </a:rPr>
              <a:t>Supun</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Perera</a:t>
            </a:r>
            <a:r>
              <a:rPr lang="en-US" sz="1100" dirty="0">
                <a:latin typeface="Arial" panose="020B0604020202020204" pitchFamily="34" charset="0"/>
                <a:cs typeface="Arial" panose="020B0604020202020204" pitchFamily="34" charset="0"/>
              </a:rPr>
              <a:t> (Sydney)</a:t>
            </a:r>
          </a:p>
          <a:p>
            <a:r>
              <a:rPr lang="en-US" sz="1100" dirty="0">
                <a:latin typeface="Arial" panose="020B0604020202020204" pitchFamily="34" charset="0"/>
                <a:cs typeface="Arial" panose="020B0604020202020204" pitchFamily="34" charset="0"/>
              </a:rPr>
              <a:t>Peter McIntyre (Sydney)</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SUPPORT</a:t>
            </a:r>
          </a:p>
          <a:p>
            <a:r>
              <a:rPr lang="en-US" sz="1100" dirty="0">
                <a:latin typeface="Arial" panose="020B0604020202020204" pitchFamily="34" charset="0"/>
                <a:cs typeface="Arial" panose="020B0604020202020204" pitchFamily="34" charset="0"/>
              </a:rPr>
              <a:t>Dave </a:t>
            </a:r>
            <a:r>
              <a:rPr lang="en-US" sz="1200" dirty="0">
                <a:latin typeface="Arial" panose="020B0604020202020204" pitchFamily="34" charset="0"/>
                <a:cs typeface="Arial" panose="020B0604020202020204" pitchFamily="34" charset="0"/>
              </a:rPr>
              <a:t>Smith</a:t>
            </a:r>
            <a:r>
              <a:rPr lang="en-US" sz="1100" dirty="0">
                <a:latin typeface="Arial" panose="020B0604020202020204" pitchFamily="34" charset="0"/>
                <a:cs typeface="Arial" panose="020B0604020202020204" pitchFamily="34" charset="0"/>
              </a:rPr>
              <a:t> (Technical and Research Support)</a:t>
            </a:r>
          </a:p>
        </p:txBody>
      </p:sp>
      <p:sp>
        <p:nvSpPr>
          <p:cNvPr id="4" name="TextBox 3"/>
          <p:cNvSpPr txBox="1"/>
          <p:nvPr/>
        </p:nvSpPr>
        <p:spPr>
          <a:xfrm>
            <a:off x="838200" y="1478033"/>
            <a:ext cx="10582469" cy="1373453"/>
          </a:xfrm>
          <a:prstGeom prst="rect">
            <a:avLst/>
          </a:prstGeom>
          <a:noFill/>
        </p:spPr>
        <p:txBody>
          <a:bodyPr wrap="square" rtlCol="0">
            <a:spAutoFit/>
          </a:bodyPr>
          <a:lstStyle/>
          <a:p>
            <a:pPr algn="just">
              <a:lnSpc>
                <a:spcPct val="107000"/>
              </a:lnSpc>
              <a:spcAft>
                <a:spcPts val="800"/>
              </a:spcAft>
              <a:tabLst>
                <a:tab pos="444500" algn="l"/>
              </a:tabLst>
            </a:pPr>
            <a:r>
              <a:rPr lang="en-NZ" sz="1400" dirty="0">
                <a:effectLst/>
                <a:latin typeface="Arial" panose="020B0604020202020204" pitchFamily="34" charset="0"/>
                <a:ea typeface="Calibri" panose="020F0502020204030204" pitchFamily="34" charset="0"/>
                <a:cs typeface="Arial" panose="020B0604020202020204" pitchFamily="34" charset="0"/>
              </a:rPr>
              <a:t>Since the last Annual Meeting, held online 27</a:t>
            </a:r>
            <a:r>
              <a:rPr lang="en-NZ" sz="1400" baseline="30000" dirty="0">
                <a:effectLst/>
                <a:latin typeface="Arial" panose="020B0604020202020204" pitchFamily="34" charset="0"/>
                <a:ea typeface="Calibri" panose="020F0502020204030204" pitchFamily="34" charset="0"/>
                <a:cs typeface="Arial" panose="020B0604020202020204" pitchFamily="34" charset="0"/>
              </a:rPr>
              <a:t>th</a:t>
            </a:r>
            <a:r>
              <a:rPr lang="en-NZ" sz="1400" dirty="0">
                <a:effectLst/>
                <a:latin typeface="Arial" panose="020B0604020202020204" pitchFamily="34" charset="0"/>
                <a:ea typeface="Calibri" panose="020F0502020204030204" pitchFamily="34" charset="0"/>
                <a:cs typeface="Arial" panose="020B0604020202020204" pitchFamily="34" charset="0"/>
              </a:rPr>
              <a:t> September 2022, the Board has held 5 formal Board meetings via teleconference and discussed key business via email.</a:t>
            </a:r>
            <a:endParaRPr lang="en-NZ" sz="14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44500" algn="l"/>
              </a:tabLst>
            </a:pPr>
            <a:r>
              <a:rPr lang="en-NZ" sz="1400" dirty="0">
                <a:effectLst/>
                <a:latin typeface="Arial" panose="020B0604020202020204" pitchFamily="34" charset="0"/>
                <a:ea typeface="Calibri" panose="020F0502020204030204" pitchFamily="34" charset="0"/>
                <a:cs typeface="Arial" panose="020B0604020202020204" pitchFamily="34" charset="0"/>
              </a:rPr>
              <a:t>Correspondence with members include an online survey with regard to TRICS usage in March 2024 and a follow up email to members in April 2024 with regard to TDB and TRICS.</a:t>
            </a:r>
            <a:endParaRPr lang="en-NZ" sz="1400" dirty="0">
              <a:effectLst/>
              <a:latin typeface="Arial" panose="020B0604020202020204" pitchFamily="34" charset="0"/>
              <a:ea typeface="Calibri" panose="020F0502020204030204" pitchFamily="34" charset="0"/>
              <a:cs typeface="Times New Roman" panose="02020603050405020304" pitchFamily="18" charset="0"/>
            </a:endParaRPr>
          </a:p>
          <a:p>
            <a:endParaRPr lang="en-NZ" sz="1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31745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694" y="592567"/>
            <a:ext cx="10641588" cy="6405280"/>
          </a:xfrm>
          <a:prstGeom prst="rect">
            <a:avLst/>
          </a:prstGeom>
          <a:noFill/>
        </p:spPr>
        <p:txBody>
          <a:bodyPr wrap="square" rtlCol="0">
            <a:spAutoFit/>
          </a:bodyPr>
          <a:lstStyle/>
          <a:p>
            <a:pPr algn="just">
              <a:lnSpc>
                <a:spcPct val="107000"/>
              </a:lnSpc>
              <a:spcAft>
                <a:spcPts val="800"/>
              </a:spcAft>
            </a:pPr>
            <a:r>
              <a:rPr lang="en-NZ" sz="1400" dirty="0">
                <a:effectLst/>
                <a:latin typeface="Arial" panose="020B0604020202020204" pitchFamily="34" charset="0"/>
                <a:ea typeface="Calibri" panose="020F0502020204030204" pitchFamily="34" charset="0"/>
                <a:cs typeface="Arial" panose="020B0604020202020204" pitchFamily="34" charset="0"/>
              </a:rPr>
              <a:t>Over the past year, we have gained a couple of small companies back after a couple left after Covid.  We have lost one major consultancy in Australia (Aurecon) due to changes in personnel at the organisation and their finance team being extremely difficult to deal with. </a:t>
            </a:r>
            <a:endParaRPr lang="en-NZ" sz="14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NZ" sz="1400" dirty="0">
                <a:effectLst/>
                <a:latin typeface="Arial" panose="020B0604020202020204" pitchFamily="34" charset="0"/>
                <a:ea typeface="Calibri" panose="020F0502020204030204" pitchFamily="34" charset="0"/>
                <a:cs typeface="Arial" panose="020B0604020202020204" pitchFamily="34" charset="0"/>
              </a:rPr>
              <a:t>Reasons for others leaving is mainly due to costs or in some cases where membership was linked to one or two people in the company and they have left or retired, and the company has chosen to not renew.  </a:t>
            </a:r>
            <a:endParaRPr lang="en-NZ" sz="1400" dirty="0">
              <a:effectLst/>
              <a:latin typeface="Arial" panose="020B0604020202020204" pitchFamily="34" charset="0"/>
              <a:ea typeface="Calibri" panose="020F0502020204030204" pitchFamily="34" charset="0"/>
              <a:cs typeface="Times New Roman" panose="02020603050405020304" pitchFamily="18" charset="0"/>
            </a:endParaRPr>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US" sz="1400" dirty="0"/>
          </a:p>
        </p:txBody>
      </p:sp>
      <p:graphicFrame>
        <p:nvGraphicFramePr>
          <p:cNvPr id="2" name="Table 1">
            <a:extLst>
              <a:ext uri="{FF2B5EF4-FFF2-40B4-BE49-F238E27FC236}">
                <a16:creationId xmlns:a16="http://schemas.microsoft.com/office/drawing/2014/main" id="{C641D728-4A43-41EC-914F-EA77296C76A2}"/>
              </a:ext>
            </a:extLst>
          </p:cNvPr>
          <p:cNvGraphicFramePr>
            <a:graphicFrameLocks noGrp="1"/>
          </p:cNvGraphicFramePr>
          <p:nvPr>
            <p:extLst>
              <p:ext uri="{D42A27DB-BD31-4B8C-83A1-F6EECF244321}">
                <p14:modId xmlns:p14="http://schemas.microsoft.com/office/powerpoint/2010/main" val="3419655033"/>
              </p:ext>
            </p:extLst>
          </p:nvPr>
        </p:nvGraphicFramePr>
        <p:xfrm>
          <a:off x="1137619" y="2232921"/>
          <a:ext cx="7166624" cy="2479040"/>
        </p:xfrm>
        <a:graphic>
          <a:graphicData uri="http://schemas.openxmlformats.org/drawingml/2006/table">
            <a:tbl>
              <a:tblPr firstRow="1" firstCol="1" bandRow="1">
                <a:tableStyleId>{5C22544A-7EE6-4342-B048-85BDC9FD1C3A}</a:tableStyleId>
              </a:tblPr>
              <a:tblGrid>
                <a:gridCol w="3583312">
                  <a:extLst>
                    <a:ext uri="{9D8B030D-6E8A-4147-A177-3AD203B41FA5}">
                      <a16:colId xmlns:a16="http://schemas.microsoft.com/office/drawing/2014/main" val="2555759567"/>
                    </a:ext>
                  </a:extLst>
                </a:gridCol>
                <a:gridCol w="3583312">
                  <a:extLst>
                    <a:ext uri="{9D8B030D-6E8A-4147-A177-3AD203B41FA5}">
                      <a16:colId xmlns:a16="http://schemas.microsoft.com/office/drawing/2014/main" val="396310948"/>
                    </a:ext>
                  </a:extLst>
                </a:gridCol>
              </a:tblGrid>
              <a:tr h="247904">
                <a:tc>
                  <a:txBody>
                    <a:bodyPr/>
                    <a:lstStyle/>
                    <a:p>
                      <a:pPr algn="just">
                        <a:spcAft>
                          <a:spcPts val="0"/>
                        </a:spcAft>
                      </a:pPr>
                      <a:r>
                        <a:rPr lang="en-US" sz="1100" dirty="0">
                          <a:effectLst/>
                          <a:latin typeface="+mn-lt"/>
                        </a:rPr>
                        <a:t>TDB Membership</a:t>
                      </a:r>
                      <a:endParaRPr lang="en-NZ" sz="1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100">
                          <a:effectLst/>
                          <a:latin typeface="+mn-lt"/>
                        </a:rPr>
                        <a:t> </a:t>
                      </a:r>
                      <a:endParaRPr lang="en-NZ" sz="11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5832284"/>
                  </a:ext>
                </a:extLst>
              </a:tr>
              <a:tr h="247904">
                <a:tc>
                  <a:txBody>
                    <a:bodyPr/>
                    <a:lstStyle/>
                    <a:p>
                      <a:pPr algn="just">
                        <a:spcAft>
                          <a:spcPts val="0"/>
                        </a:spcAft>
                      </a:pPr>
                      <a:r>
                        <a:rPr lang="en-US" sz="1100">
                          <a:effectLst/>
                          <a:latin typeface="+mn-lt"/>
                        </a:rPr>
                        <a:t>A1 National/State Government</a:t>
                      </a:r>
                      <a:endParaRPr lang="en-NZ" sz="1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100" dirty="0">
                          <a:effectLst/>
                          <a:latin typeface="+mn-lt"/>
                        </a:rPr>
                        <a:t>1</a:t>
                      </a:r>
                      <a:endParaRPr lang="en-NZ" sz="1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36568062"/>
                  </a:ext>
                </a:extLst>
              </a:tr>
              <a:tr h="247904">
                <a:tc>
                  <a:txBody>
                    <a:bodyPr/>
                    <a:lstStyle/>
                    <a:p>
                      <a:pPr algn="just">
                        <a:spcAft>
                          <a:spcPts val="0"/>
                        </a:spcAft>
                      </a:pPr>
                      <a:r>
                        <a:rPr lang="en-US" sz="1100">
                          <a:effectLst/>
                          <a:latin typeface="+mn-lt"/>
                        </a:rPr>
                        <a:t>B1 Council over 100,000 population</a:t>
                      </a:r>
                      <a:endParaRPr lang="en-NZ" sz="1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100" dirty="0">
                          <a:effectLst/>
                          <a:latin typeface="+mn-lt"/>
                        </a:rPr>
                        <a:t>2</a:t>
                      </a:r>
                      <a:endParaRPr lang="en-NZ" sz="1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056997"/>
                  </a:ext>
                </a:extLst>
              </a:tr>
              <a:tr h="247904">
                <a:tc>
                  <a:txBody>
                    <a:bodyPr/>
                    <a:lstStyle/>
                    <a:p>
                      <a:pPr algn="just">
                        <a:spcAft>
                          <a:spcPts val="0"/>
                        </a:spcAft>
                      </a:pPr>
                      <a:r>
                        <a:rPr lang="en-US" sz="1100" dirty="0">
                          <a:effectLst/>
                          <a:latin typeface="+mn-lt"/>
                        </a:rPr>
                        <a:t>B2 Council 20,000 – 100,00 population</a:t>
                      </a:r>
                      <a:endParaRPr lang="en-NZ" sz="1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100" dirty="0">
                          <a:effectLst/>
                          <a:latin typeface="+mn-lt"/>
                        </a:rPr>
                        <a:t>1</a:t>
                      </a:r>
                      <a:endParaRPr lang="en-NZ" sz="1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61827213"/>
                  </a:ext>
                </a:extLst>
              </a:tr>
              <a:tr h="247904">
                <a:tc>
                  <a:txBody>
                    <a:bodyPr/>
                    <a:lstStyle/>
                    <a:p>
                      <a:pPr algn="just">
                        <a:spcAft>
                          <a:spcPts val="0"/>
                        </a:spcAft>
                      </a:pPr>
                      <a:r>
                        <a:rPr lang="en-US" sz="1100" dirty="0">
                          <a:effectLst/>
                          <a:latin typeface="+mn-lt"/>
                        </a:rPr>
                        <a:t>C1 Consultancy – over 3 offices</a:t>
                      </a:r>
                      <a:endParaRPr lang="en-NZ" sz="1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NZ" sz="1100" dirty="0">
                          <a:effectLst/>
                          <a:latin typeface="+mn-lt"/>
                          <a:ea typeface="Times New Roman" panose="02020603050405020304" pitchFamily="18" charset="0"/>
                          <a:cs typeface="Times New Roman" panose="02020603050405020304" pitchFamily="18" charset="0"/>
                        </a:rPr>
                        <a:t>4</a:t>
                      </a:r>
                    </a:p>
                  </a:txBody>
                  <a:tcPr marL="68580" marR="68580" marT="0" marB="0"/>
                </a:tc>
                <a:extLst>
                  <a:ext uri="{0D108BD9-81ED-4DB2-BD59-A6C34878D82A}">
                    <a16:rowId xmlns:a16="http://schemas.microsoft.com/office/drawing/2014/main" val="878231552"/>
                  </a:ext>
                </a:extLst>
              </a:tr>
              <a:tr h="247904">
                <a:tc>
                  <a:txBody>
                    <a:bodyPr/>
                    <a:lstStyle/>
                    <a:p>
                      <a:pPr algn="just">
                        <a:spcAft>
                          <a:spcPts val="0"/>
                        </a:spcAft>
                      </a:pPr>
                      <a:r>
                        <a:rPr lang="en-NZ" sz="1100" dirty="0">
                          <a:effectLst/>
                          <a:latin typeface="+mn-lt"/>
                          <a:ea typeface="Times New Roman" panose="02020603050405020304" pitchFamily="18" charset="0"/>
                          <a:cs typeface="Times New Roman" panose="02020603050405020304" pitchFamily="18" charset="0"/>
                        </a:rPr>
                        <a:t>C2 Consultancy – 2-3 offices</a:t>
                      </a:r>
                    </a:p>
                  </a:txBody>
                  <a:tcPr marL="68580" marR="68580" marT="0" marB="0"/>
                </a:tc>
                <a:tc>
                  <a:txBody>
                    <a:bodyPr/>
                    <a:lstStyle/>
                    <a:p>
                      <a:pPr algn="r">
                        <a:spcAft>
                          <a:spcPts val="0"/>
                        </a:spcAft>
                      </a:pPr>
                      <a:r>
                        <a:rPr lang="en-NZ" sz="1100" dirty="0">
                          <a:effectLst/>
                          <a:latin typeface="+mn-lt"/>
                          <a:ea typeface="Times New Roman" panose="02020603050405020304" pitchFamily="18" charset="0"/>
                          <a:cs typeface="Times New Roman" panose="02020603050405020304" pitchFamily="18" charset="0"/>
                        </a:rPr>
                        <a:t>2 </a:t>
                      </a:r>
                    </a:p>
                  </a:txBody>
                  <a:tcPr marL="68580" marR="68580" marT="0" marB="0"/>
                </a:tc>
                <a:extLst>
                  <a:ext uri="{0D108BD9-81ED-4DB2-BD59-A6C34878D82A}">
                    <a16:rowId xmlns:a16="http://schemas.microsoft.com/office/drawing/2014/main" val="330908217"/>
                  </a:ext>
                </a:extLst>
              </a:tr>
              <a:tr h="247904">
                <a:tc>
                  <a:txBody>
                    <a:bodyPr/>
                    <a:lstStyle/>
                    <a:p>
                      <a:pPr algn="just">
                        <a:spcAft>
                          <a:spcPts val="0"/>
                        </a:spcAft>
                      </a:pPr>
                      <a:r>
                        <a:rPr lang="en-US" sz="1100" dirty="0">
                          <a:effectLst/>
                          <a:latin typeface="+mn-lt"/>
                        </a:rPr>
                        <a:t>C3 Consultancy – single office</a:t>
                      </a:r>
                      <a:endParaRPr lang="en-NZ" sz="1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100" dirty="0">
                          <a:effectLst/>
                          <a:latin typeface="+mn-lt"/>
                          <a:ea typeface="Times New Roman" panose="02020603050405020304" pitchFamily="18" charset="0"/>
                          <a:cs typeface="Times New Roman" panose="02020603050405020304" pitchFamily="18" charset="0"/>
                        </a:rPr>
                        <a:t>9</a:t>
                      </a:r>
                      <a:endParaRPr lang="en-NZ" sz="1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00565131"/>
                  </a:ext>
                </a:extLst>
              </a:tr>
              <a:tr h="247904">
                <a:tc>
                  <a:txBody>
                    <a:bodyPr/>
                    <a:lstStyle/>
                    <a:p>
                      <a:pPr algn="just">
                        <a:spcAft>
                          <a:spcPts val="0"/>
                        </a:spcAft>
                      </a:pPr>
                      <a:r>
                        <a:rPr lang="en-US" sz="1100">
                          <a:effectLst/>
                          <a:latin typeface="+mn-lt"/>
                        </a:rPr>
                        <a:t>C4 Consultancy – sole trader</a:t>
                      </a:r>
                      <a:endParaRPr lang="en-NZ" sz="1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NZ" sz="1100" dirty="0">
                          <a:effectLst/>
                          <a:latin typeface="+mn-lt"/>
                          <a:ea typeface="Times New Roman" panose="02020603050405020304" pitchFamily="18" charset="0"/>
                          <a:cs typeface="Times New Roman" panose="02020603050405020304" pitchFamily="18" charset="0"/>
                        </a:rPr>
                        <a:t>6</a:t>
                      </a:r>
                    </a:p>
                  </a:txBody>
                  <a:tcPr marL="68580" marR="68580" marT="0" marB="0"/>
                </a:tc>
                <a:extLst>
                  <a:ext uri="{0D108BD9-81ED-4DB2-BD59-A6C34878D82A}">
                    <a16:rowId xmlns:a16="http://schemas.microsoft.com/office/drawing/2014/main" val="3802332766"/>
                  </a:ext>
                </a:extLst>
              </a:tr>
              <a:tr h="247904">
                <a:tc>
                  <a:txBody>
                    <a:bodyPr/>
                    <a:lstStyle/>
                    <a:p>
                      <a:pPr algn="just">
                        <a:spcAft>
                          <a:spcPts val="0"/>
                        </a:spcAft>
                      </a:pPr>
                      <a:r>
                        <a:rPr lang="en-US" sz="1100">
                          <a:effectLst/>
                          <a:latin typeface="+mn-lt"/>
                        </a:rPr>
                        <a:t>Professional group/interest group</a:t>
                      </a:r>
                      <a:endParaRPr lang="en-NZ" sz="1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100" dirty="0">
                          <a:effectLst/>
                          <a:latin typeface="+mn-lt"/>
                        </a:rPr>
                        <a:t>2</a:t>
                      </a:r>
                      <a:endParaRPr lang="en-NZ" sz="1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3816665"/>
                  </a:ext>
                </a:extLst>
              </a:tr>
              <a:tr h="247904">
                <a:tc>
                  <a:txBody>
                    <a:bodyPr/>
                    <a:lstStyle/>
                    <a:p>
                      <a:pPr algn="just">
                        <a:spcAft>
                          <a:spcPts val="0"/>
                        </a:spcAft>
                      </a:pPr>
                      <a:r>
                        <a:rPr lang="en-US" sz="1100" dirty="0">
                          <a:effectLst/>
                          <a:latin typeface="+mn-lt"/>
                        </a:rPr>
                        <a:t>Total</a:t>
                      </a:r>
                      <a:endParaRPr lang="en-NZ" sz="1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100" dirty="0">
                          <a:effectLst/>
                          <a:latin typeface="+mn-lt"/>
                          <a:ea typeface="Times New Roman" panose="02020603050405020304" pitchFamily="18" charset="0"/>
                          <a:cs typeface="Times New Roman" panose="02020603050405020304" pitchFamily="18" charset="0"/>
                        </a:rPr>
                        <a:t>27</a:t>
                      </a:r>
                      <a:endParaRPr lang="en-NZ" sz="1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2569568"/>
                  </a:ext>
                </a:extLst>
              </a:tr>
            </a:tbl>
          </a:graphicData>
        </a:graphic>
      </p:graphicFrame>
    </p:spTree>
    <p:extLst>
      <p:ext uri="{BB962C8B-B14F-4D97-AF65-F5344CB8AC3E}">
        <p14:creationId xmlns:p14="http://schemas.microsoft.com/office/powerpoint/2010/main" val="2970701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3057" y="701235"/>
            <a:ext cx="10706902" cy="6001643"/>
          </a:xfrm>
          <a:prstGeom prst="rect">
            <a:avLst/>
          </a:prstGeom>
          <a:noFill/>
        </p:spPr>
        <p:txBody>
          <a:bodyPr wrap="square" rtlCol="0">
            <a:spAutoFit/>
          </a:bodyPr>
          <a:lstStyle/>
          <a:p>
            <a:endParaRPr lang="en-NZ" sz="1200" dirty="0"/>
          </a:p>
          <a:p>
            <a:r>
              <a:rPr lang="en-US" sz="1200" dirty="0"/>
              <a:t>There have been no Newsletters sent out in the past year due to work pressures on the Board members and the Executive Officer.  </a:t>
            </a:r>
          </a:p>
          <a:p>
            <a:endParaRPr lang="en-US" sz="1200" dirty="0"/>
          </a:p>
          <a:p>
            <a:r>
              <a:rPr lang="en-US" sz="1200" dirty="0"/>
              <a:t>We have also been busy with the disassociation with TRICS and the TRIPS research being undertaken in Australian.</a:t>
            </a:r>
          </a:p>
          <a:p>
            <a:endParaRPr lang="en-US" sz="1200" dirty="0"/>
          </a:p>
          <a:p>
            <a:r>
              <a:rPr lang="en-US" sz="1200" dirty="0"/>
              <a:t>Current website access is via the TDB sub-group page on the Engineering NZ website.  We are working on a new website and have commissioned work on this – watch this space. </a:t>
            </a:r>
          </a:p>
          <a:p>
            <a:endParaRPr lang="en-US" sz="1200" dirty="0"/>
          </a:p>
          <a:p>
            <a:r>
              <a:rPr lang="en-US" sz="1200" dirty="0"/>
              <a:t>Due to resources the number of surveys undertaken has been low.</a:t>
            </a:r>
          </a:p>
          <a:p>
            <a:endParaRPr lang="en-US" sz="1200" dirty="0"/>
          </a:p>
          <a:p>
            <a:r>
              <a:rPr lang="en-US" sz="1200" dirty="0"/>
              <a:t>New surveys from NSW have been acquired and added to the database – these included surveys of golf clubs and marinas and a few others.</a:t>
            </a:r>
          </a:p>
          <a:p>
            <a:endParaRPr lang="en-US" sz="1200" dirty="0"/>
          </a:p>
          <a:p>
            <a:r>
              <a:rPr lang="en-US" sz="1200" dirty="0"/>
              <a:t>Before the disassociation with TRICS survey data collected still needed some manual processing.</a:t>
            </a:r>
          </a:p>
          <a:p>
            <a:endParaRPr lang="en-US" sz="1200" dirty="0"/>
          </a:p>
          <a:p>
            <a:r>
              <a:rPr lang="en-US" sz="1200" dirty="0"/>
              <a:t>TDB will continue to encourage members to contribute data and surveys, and introduce acceptable information into our database, in the ongoing basis on which TDB was initially founded.</a:t>
            </a:r>
          </a:p>
          <a:p>
            <a:endParaRPr lang="en-US" sz="1200" dirty="0"/>
          </a:p>
          <a:p>
            <a:r>
              <a:rPr lang="en-US" sz="1200" dirty="0"/>
              <a:t>It is understood that work in 2022 for NZTA is still to be incorporated into the PPM. </a:t>
            </a:r>
          </a:p>
          <a:p>
            <a:endParaRPr lang="en-US" sz="1200" dirty="0"/>
          </a:p>
          <a:p>
            <a:r>
              <a:rPr lang="en-US" sz="1200" dirty="0"/>
              <a:t>Research projects that have been undertaken since 2022 with the help of </a:t>
            </a:r>
            <a:r>
              <a:rPr lang="en-US" sz="1200" dirty="0" err="1"/>
              <a:t>Ableys</a:t>
            </a:r>
            <a:r>
              <a:rPr lang="en-US" sz="1200" dirty="0"/>
              <a:t> include: </a:t>
            </a:r>
          </a:p>
          <a:p>
            <a:r>
              <a:rPr lang="en-US" sz="1200" dirty="0"/>
              <a:t>1. The benefits of travel plans; </a:t>
            </a:r>
          </a:p>
          <a:p>
            <a:r>
              <a:rPr lang="en-US" sz="1200" dirty="0"/>
              <a:t>2. The correlation of parking rates to trip rates; </a:t>
            </a:r>
          </a:p>
          <a:p>
            <a:r>
              <a:rPr lang="en-US" sz="1200" dirty="0"/>
              <a:t>3. An update of the trip rates that are in RR453.</a:t>
            </a:r>
          </a:p>
          <a:p>
            <a:endParaRPr lang="en-US" sz="1200" dirty="0"/>
          </a:p>
          <a:p>
            <a:r>
              <a:rPr lang="en-US" sz="1200" dirty="0"/>
              <a:t>We are looking for ideas for other research and have been in contact recently with RMIT and the University of Canterbury.</a:t>
            </a:r>
          </a:p>
          <a:p>
            <a:endParaRPr lang="en-US" sz="1200" dirty="0"/>
          </a:p>
          <a:p>
            <a:r>
              <a:rPr lang="en-US" sz="1200" dirty="0"/>
              <a:t>Ideas include updating the full RR453 report – although that as partially done above.  </a:t>
            </a:r>
          </a:p>
          <a:p>
            <a:endParaRPr lang="en-US" sz="1200" dirty="0"/>
          </a:p>
          <a:p>
            <a:r>
              <a:rPr lang="en-US" sz="1200" dirty="0"/>
              <a:t>Also a piece on car ownership versus car use with regard to parking rates.</a:t>
            </a:r>
          </a:p>
          <a:p>
            <a:endParaRPr lang="en-US" sz="1200" dirty="0"/>
          </a:p>
          <a:p>
            <a:endParaRPr lang="en-US" sz="1200" dirty="0"/>
          </a:p>
          <a:p>
            <a:endParaRPr lang="en-US" sz="1200" dirty="0"/>
          </a:p>
        </p:txBody>
      </p:sp>
    </p:spTree>
    <p:extLst>
      <p:ext uri="{BB962C8B-B14F-4D97-AF65-F5344CB8AC3E}">
        <p14:creationId xmlns:p14="http://schemas.microsoft.com/office/powerpoint/2010/main" val="64624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43393" y="680552"/>
            <a:ext cx="8423275" cy="542925"/>
          </a:xfrm>
        </p:spPr>
        <p:txBody>
          <a:bodyPr>
            <a:normAutofit fontScale="90000"/>
          </a:bodyPr>
          <a:lstStyle/>
          <a:p>
            <a:r>
              <a:rPr lang="en-NZ" altLang="en-US" b="1" dirty="0">
                <a:latin typeface="Helvetica" panose="020B0604020202020204" pitchFamily="34" charset="0"/>
                <a:cs typeface="Helvetica" panose="020B0604020202020204" pitchFamily="34" charset="0"/>
              </a:rPr>
              <a:t>2024 ANNUAL MEETING AGENDA</a:t>
            </a:r>
            <a:endParaRPr lang="en-NZ" altLang="en-US"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802013" y="1651732"/>
            <a:ext cx="8423275" cy="3240087"/>
          </a:xfrm>
        </p:spPr>
        <p:txBody>
          <a:bodyPr/>
          <a:lstStyle/>
          <a:p>
            <a:pPr marL="0" indent="0">
              <a:buNone/>
              <a:defRPr/>
            </a:pPr>
            <a:r>
              <a:rPr lang="en-NZ" dirty="0"/>
              <a:t>5.	Elections for the Board</a:t>
            </a:r>
          </a:p>
          <a:p>
            <a:pPr marL="0" indent="0">
              <a:buNone/>
              <a:defRPr/>
            </a:pPr>
            <a:r>
              <a:rPr lang="en-NZ" sz="1800" dirty="0"/>
              <a:t>Tony Brennand is up for re-election.</a:t>
            </a:r>
          </a:p>
          <a:p>
            <a:pPr marL="0" indent="0">
              <a:buNone/>
              <a:defRPr/>
            </a:pPr>
            <a:r>
              <a:rPr lang="en-NZ" sz="1800" dirty="0"/>
              <a:t>We still have 2 vacancies for Australian members.</a:t>
            </a:r>
          </a:p>
          <a:p>
            <a:pPr marL="0" indent="0">
              <a:buNone/>
              <a:defRPr/>
            </a:pPr>
            <a:endParaRPr lang="en-NZ" sz="1800" dirty="0"/>
          </a:p>
          <a:p>
            <a:pPr marL="0" indent="0">
              <a:buNone/>
              <a:defRPr/>
            </a:pPr>
            <a:r>
              <a:rPr lang="en-NZ" sz="1800" dirty="0"/>
              <a:t>Any more nominations?</a:t>
            </a:r>
          </a:p>
          <a:p>
            <a:pPr marL="0" indent="0">
              <a:buNone/>
              <a:defRPr/>
            </a:pPr>
            <a:r>
              <a:rPr lang="en-NZ" i="1" dirty="0"/>
              <a:t>	</a:t>
            </a:r>
            <a:r>
              <a:rPr lang="en-NZ" dirty="0"/>
              <a:t> </a:t>
            </a:r>
          </a:p>
        </p:txBody>
      </p:sp>
    </p:spTree>
    <p:extLst>
      <p:ext uri="{BB962C8B-B14F-4D97-AF65-F5344CB8AC3E}">
        <p14:creationId xmlns:p14="http://schemas.microsoft.com/office/powerpoint/2010/main" val="3291426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75442" y="764528"/>
            <a:ext cx="8423275" cy="542925"/>
          </a:xfrm>
        </p:spPr>
        <p:txBody>
          <a:bodyPr>
            <a:normAutofit fontScale="90000"/>
          </a:bodyPr>
          <a:lstStyle/>
          <a:p>
            <a:r>
              <a:rPr lang="en-NZ" altLang="en-US" b="1" dirty="0">
                <a:latin typeface="Helvetica" panose="020B0604020202020204" pitchFamily="34" charset="0"/>
                <a:cs typeface="Helvetica" panose="020B0604020202020204" pitchFamily="34" charset="0"/>
              </a:rPr>
              <a:t>2024 ANNUAL MEETING AGENDA</a:t>
            </a:r>
            <a:endParaRPr lang="en-NZ" altLang="en-US"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716902" y="1844286"/>
            <a:ext cx="10515600" cy="4351338"/>
          </a:xfrm>
        </p:spPr>
        <p:txBody>
          <a:bodyPr/>
          <a:lstStyle/>
          <a:p>
            <a:pPr marL="0" indent="0">
              <a:buNone/>
              <a:defRPr/>
            </a:pPr>
            <a:r>
              <a:rPr lang="en-NZ" dirty="0"/>
              <a:t>6.	Any other business</a:t>
            </a:r>
          </a:p>
          <a:p>
            <a:pPr marL="0" indent="0">
              <a:buNone/>
              <a:defRPr/>
            </a:pPr>
            <a:r>
              <a:rPr lang="en-NZ" dirty="0"/>
              <a:t>Two items:</a:t>
            </a:r>
          </a:p>
          <a:p>
            <a:pPr marL="971550" lvl="1" indent="-514350">
              <a:buAutoNum type="alphaLcParenR"/>
              <a:defRPr/>
            </a:pPr>
            <a:r>
              <a:rPr lang="en-NZ" dirty="0"/>
              <a:t>Incorporated Societies Act 2022 Trips Database Bureau Constitution 2024</a:t>
            </a:r>
          </a:p>
          <a:p>
            <a:pPr marL="457200" lvl="1" indent="0">
              <a:buNone/>
              <a:defRPr/>
            </a:pPr>
            <a:r>
              <a:rPr lang="en-NZ" dirty="0"/>
              <a:t>	In general the update to the constitution includes:</a:t>
            </a:r>
          </a:p>
          <a:p>
            <a:pPr lvl="2">
              <a:defRPr/>
            </a:pPr>
            <a:r>
              <a:rPr lang="en-NZ" dirty="0"/>
              <a:t> the ability to meeting and vote online</a:t>
            </a:r>
          </a:p>
          <a:p>
            <a:pPr lvl="2">
              <a:defRPr/>
            </a:pPr>
            <a:r>
              <a:rPr lang="en-NZ" dirty="0"/>
              <a:t>Updated section on disputes</a:t>
            </a:r>
          </a:p>
          <a:p>
            <a:pPr lvl="2">
              <a:defRPr/>
            </a:pPr>
            <a:r>
              <a:rPr lang="en-NZ" dirty="0"/>
              <a:t>Updated section on Board (officers) duties and disqualifications</a:t>
            </a:r>
          </a:p>
          <a:p>
            <a:pPr marL="457200" lvl="1" indent="0">
              <a:buNone/>
              <a:defRPr/>
            </a:pPr>
            <a:r>
              <a:rPr lang="en-NZ" dirty="0"/>
              <a:t>b)	Update on database</a:t>
            </a:r>
          </a:p>
          <a:p>
            <a:pPr marL="514350" indent="-514350">
              <a:buAutoNum type="alphaLcParenR"/>
              <a:defRPr/>
            </a:pPr>
            <a:endParaRPr lang="en-NZ" dirty="0"/>
          </a:p>
          <a:p>
            <a:pPr>
              <a:defRPr/>
            </a:pPr>
            <a:endParaRPr lang="en-NZ" dirty="0"/>
          </a:p>
          <a:p>
            <a:pPr>
              <a:defRPr/>
            </a:pPr>
            <a:endParaRPr lang="en-NZ" dirty="0"/>
          </a:p>
        </p:txBody>
      </p:sp>
    </p:spTree>
    <p:extLst>
      <p:ext uri="{BB962C8B-B14F-4D97-AF65-F5344CB8AC3E}">
        <p14:creationId xmlns:p14="http://schemas.microsoft.com/office/powerpoint/2010/main" val="1928909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Box 1"/>
          <p:cNvSpPr txBox="1">
            <a:spLocks noChangeArrowheads="1"/>
          </p:cNvSpPr>
          <p:nvPr/>
        </p:nvSpPr>
        <p:spPr bwMode="auto">
          <a:xfrm>
            <a:off x="2754314" y="2033589"/>
            <a:ext cx="67151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Clr>
                <a:srgbClr val="B7BE84"/>
              </a:buClr>
              <a:buSzPct val="90000"/>
              <a:buFont typeface="Lucida Grande" pitchFamily="-84" charset="0"/>
              <a:buChar char="+"/>
              <a:defRPr sz="2400">
                <a:solidFill>
                  <a:schemeClr val="tx1"/>
                </a:solidFill>
                <a:latin typeface="Helvetica" panose="020B0604020202020204" pitchFamily="34" charset="0"/>
                <a:ea typeface="MS PGothic" panose="020B0600070205080204" pitchFamily="34" charset="-128"/>
                <a:cs typeface="Helvetica" panose="020B0604020202020204" pitchFamily="34" charset="0"/>
              </a:defRPr>
            </a:lvl1pPr>
            <a:lvl2pPr marL="742950" indent="-285750" eaLnBrk="0" hangingPunct="0">
              <a:lnSpc>
                <a:spcPct val="90000"/>
              </a:lnSpc>
              <a:spcBef>
                <a:spcPct val="20000"/>
              </a:spcBef>
              <a:buClr>
                <a:srgbClr val="B7BE84"/>
              </a:buClr>
              <a:buSzPct val="90000"/>
              <a:buFont typeface="Lucida Grande" pitchFamily="-84" charset="0"/>
              <a:buChar char="+"/>
              <a:defRPr sz="2400">
                <a:solidFill>
                  <a:schemeClr val="tx1"/>
                </a:solidFill>
                <a:latin typeface="Helvetica" panose="020B0604020202020204" pitchFamily="34" charset="0"/>
                <a:ea typeface="MS PGothic" panose="020B0600070205080204" pitchFamily="34" charset="-128"/>
                <a:cs typeface="Helvetica" panose="020B0604020202020204" pitchFamily="34" charset="0"/>
              </a:defRPr>
            </a:lvl2pPr>
            <a:lvl3pPr marL="1143000" indent="-228600" eaLnBrk="0" hangingPunct="0">
              <a:lnSpc>
                <a:spcPct val="90000"/>
              </a:lnSpc>
              <a:spcBef>
                <a:spcPct val="20000"/>
              </a:spcBef>
              <a:buClr>
                <a:srgbClr val="B7BE84"/>
              </a:buClr>
              <a:buSzPct val="90000"/>
              <a:buFont typeface="Lucida Grande" pitchFamily="-84" charset="0"/>
              <a:buChar char="+"/>
              <a:defRPr sz="2400">
                <a:solidFill>
                  <a:schemeClr val="tx1"/>
                </a:solidFill>
                <a:latin typeface="Helvetica" panose="020B0604020202020204" pitchFamily="34" charset="0"/>
                <a:ea typeface="MS PGothic" panose="020B0600070205080204" pitchFamily="34" charset="-128"/>
                <a:cs typeface="Helvetica" panose="020B0604020202020204" pitchFamily="34" charset="0"/>
              </a:defRPr>
            </a:lvl3pPr>
            <a:lvl4pPr marL="1600200" indent="-228600" eaLnBrk="0" hangingPunct="0">
              <a:lnSpc>
                <a:spcPct val="90000"/>
              </a:lnSpc>
              <a:spcBef>
                <a:spcPct val="20000"/>
              </a:spcBef>
              <a:buClr>
                <a:srgbClr val="B7BE84"/>
              </a:buClr>
              <a:buSzPct val="90000"/>
              <a:buFont typeface="Lucida Grande" pitchFamily="-84" charset="0"/>
              <a:buChar char="+"/>
              <a:defRPr sz="2400">
                <a:solidFill>
                  <a:schemeClr val="tx1"/>
                </a:solidFill>
                <a:latin typeface="Helvetica" panose="020B0604020202020204" pitchFamily="34" charset="0"/>
                <a:ea typeface="MS PGothic" panose="020B0600070205080204" pitchFamily="34" charset="-128"/>
                <a:cs typeface="Helvetica" panose="020B0604020202020204" pitchFamily="34" charset="0"/>
              </a:defRPr>
            </a:lvl4pPr>
            <a:lvl5pPr marL="2057400" indent="-228600" eaLnBrk="0" hangingPunct="0">
              <a:lnSpc>
                <a:spcPct val="90000"/>
              </a:lnSpc>
              <a:spcBef>
                <a:spcPct val="20000"/>
              </a:spcBef>
              <a:buClr>
                <a:srgbClr val="B7BE84"/>
              </a:buClr>
              <a:buSzPct val="90000"/>
              <a:buFont typeface="Lucida Grande" pitchFamily="-84" charset="0"/>
              <a:buChar char="+"/>
              <a:defRPr sz="2400">
                <a:solidFill>
                  <a:schemeClr val="tx1"/>
                </a:solidFill>
                <a:latin typeface="Helvetica" panose="020B0604020202020204" pitchFamily="34" charset="0"/>
                <a:ea typeface="MS PGothic" panose="020B0600070205080204" pitchFamily="34" charset="-128"/>
                <a:cs typeface="Helvetica" panose="020B0604020202020204" pitchFamily="34" charset="0"/>
              </a:defRPr>
            </a:lvl5pPr>
            <a:lvl6pPr marL="2514600" indent="-228600" defTabSz="457200" eaLnBrk="0" fontAlgn="base" hangingPunct="0">
              <a:lnSpc>
                <a:spcPct val="90000"/>
              </a:lnSpc>
              <a:spcBef>
                <a:spcPct val="20000"/>
              </a:spcBef>
              <a:spcAft>
                <a:spcPct val="0"/>
              </a:spcAft>
              <a:buClr>
                <a:srgbClr val="B7BE84"/>
              </a:buClr>
              <a:buSzPct val="90000"/>
              <a:buFont typeface="Lucida Grande" pitchFamily="-84" charset="0"/>
              <a:buChar char="+"/>
              <a:defRPr sz="2400">
                <a:solidFill>
                  <a:schemeClr val="tx1"/>
                </a:solidFill>
                <a:latin typeface="Helvetica" panose="020B0604020202020204" pitchFamily="34" charset="0"/>
                <a:ea typeface="MS PGothic" panose="020B0600070205080204" pitchFamily="34" charset="-128"/>
                <a:cs typeface="Helvetica" panose="020B0604020202020204" pitchFamily="34" charset="0"/>
              </a:defRPr>
            </a:lvl6pPr>
            <a:lvl7pPr marL="2971800" indent="-228600" defTabSz="457200" eaLnBrk="0" fontAlgn="base" hangingPunct="0">
              <a:lnSpc>
                <a:spcPct val="90000"/>
              </a:lnSpc>
              <a:spcBef>
                <a:spcPct val="20000"/>
              </a:spcBef>
              <a:spcAft>
                <a:spcPct val="0"/>
              </a:spcAft>
              <a:buClr>
                <a:srgbClr val="B7BE84"/>
              </a:buClr>
              <a:buSzPct val="90000"/>
              <a:buFont typeface="Lucida Grande" pitchFamily="-84" charset="0"/>
              <a:buChar char="+"/>
              <a:defRPr sz="2400">
                <a:solidFill>
                  <a:schemeClr val="tx1"/>
                </a:solidFill>
                <a:latin typeface="Helvetica" panose="020B0604020202020204" pitchFamily="34" charset="0"/>
                <a:ea typeface="MS PGothic" panose="020B0600070205080204" pitchFamily="34" charset="-128"/>
                <a:cs typeface="Helvetica" panose="020B0604020202020204" pitchFamily="34" charset="0"/>
              </a:defRPr>
            </a:lvl7pPr>
            <a:lvl8pPr marL="3429000" indent="-228600" defTabSz="457200" eaLnBrk="0" fontAlgn="base" hangingPunct="0">
              <a:lnSpc>
                <a:spcPct val="90000"/>
              </a:lnSpc>
              <a:spcBef>
                <a:spcPct val="20000"/>
              </a:spcBef>
              <a:spcAft>
                <a:spcPct val="0"/>
              </a:spcAft>
              <a:buClr>
                <a:srgbClr val="B7BE84"/>
              </a:buClr>
              <a:buSzPct val="90000"/>
              <a:buFont typeface="Lucida Grande" pitchFamily="-84" charset="0"/>
              <a:buChar char="+"/>
              <a:defRPr sz="2400">
                <a:solidFill>
                  <a:schemeClr val="tx1"/>
                </a:solidFill>
                <a:latin typeface="Helvetica" panose="020B0604020202020204" pitchFamily="34" charset="0"/>
                <a:ea typeface="MS PGothic" panose="020B0600070205080204" pitchFamily="34" charset="-128"/>
                <a:cs typeface="Helvetica" panose="020B0604020202020204" pitchFamily="34" charset="0"/>
              </a:defRPr>
            </a:lvl8pPr>
            <a:lvl9pPr marL="3886200" indent="-228600" defTabSz="457200" eaLnBrk="0" fontAlgn="base" hangingPunct="0">
              <a:lnSpc>
                <a:spcPct val="90000"/>
              </a:lnSpc>
              <a:spcBef>
                <a:spcPct val="20000"/>
              </a:spcBef>
              <a:spcAft>
                <a:spcPct val="0"/>
              </a:spcAft>
              <a:buClr>
                <a:srgbClr val="B7BE84"/>
              </a:buClr>
              <a:buSzPct val="90000"/>
              <a:buFont typeface="Lucida Grande" pitchFamily="-84" charset="0"/>
              <a:buChar char="+"/>
              <a:defRPr sz="2400">
                <a:solidFill>
                  <a:schemeClr val="tx1"/>
                </a:solidFill>
                <a:latin typeface="Helvetica" panose="020B0604020202020204" pitchFamily="34" charset="0"/>
                <a:ea typeface="MS PGothic" panose="020B0600070205080204" pitchFamily="34" charset="-128"/>
                <a:cs typeface="Helvetica" panose="020B0604020202020204" pitchFamily="34" charset="0"/>
              </a:defRPr>
            </a:lvl9pPr>
          </a:lstStyle>
          <a:p>
            <a:pPr eaLnBrk="1" hangingPunct="1">
              <a:lnSpc>
                <a:spcPct val="100000"/>
              </a:lnSpc>
              <a:spcBef>
                <a:spcPct val="0"/>
              </a:spcBef>
              <a:buClrTx/>
              <a:buSzTx/>
              <a:buFontTx/>
              <a:buNone/>
            </a:pPr>
            <a:r>
              <a:rPr lang="en-NZ" altLang="en-US" sz="3200" b="1" dirty="0">
                <a:latin typeface="Calibri" panose="020F0502020204030204" pitchFamily="34" charset="0"/>
              </a:rPr>
              <a:t>Thank you and we now welcome Dave Smith from </a:t>
            </a:r>
            <a:r>
              <a:rPr lang="en-NZ" altLang="en-US" sz="3200" b="1" dirty="0" err="1">
                <a:latin typeface="Calibri" panose="020F0502020204030204" pitchFamily="34" charset="0"/>
              </a:rPr>
              <a:t>Ableys</a:t>
            </a:r>
            <a:r>
              <a:rPr lang="en-NZ" altLang="en-US" sz="3200" b="1" dirty="0">
                <a:latin typeface="Calibri" panose="020F0502020204030204" pitchFamily="34" charset="0"/>
              </a:rPr>
              <a:t> to lead the presentation and discussion some research on High Trip Generators.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A848E-7504-4671-AB84-054CCB2539FC}"/>
              </a:ext>
            </a:extLst>
          </p:cNvPr>
          <p:cNvSpPr>
            <a:spLocks noGrp="1"/>
          </p:cNvSpPr>
          <p:nvPr>
            <p:ph type="title"/>
          </p:nvPr>
        </p:nvSpPr>
        <p:spPr/>
        <p:txBody>
          <a:bodyPr/>
          <a:lstStyle/>
          <a:p>
            <a:r>
              <a:rPr lang="mi-NZ" dirty="0"/>
              <a:t>Housekeeping:</a:t>
            </a:r>
            <a:endParaRPr lang="en-US" dirty="0"/>
          </a:p>
        </p:txBody>
      </p:sp>
      <p:sp>
        <p:nvSpPr>
          <p:cNvPr id="3" name="Content Placeholder 2">
            <a:extLst>
              <a:ext uri="{FF2B5EF4-FFF2-40B4-BE49-F238E27FC236}">
                <a16:creationId xmlns:a16="http://schemas.microsoft.com/office/drawing/2014/main" id="{9A0EB7E0-151A-4D12-A87C-C4C4F79E97C0}"/>
              </a:ext>
            </a:extLst>
          </p:cNvPr>
          <p:cNvSpPr>
            <a:spLocks noGrp="1"/>
          </p:cNvSpPr>
          <p:nvPr>
            <p:ph idx="1"/>
          </p:nvPr>
        </p:nvSpPr>
        <p:spPr>
          <a:xfrm>
            <a:off x="988263" y="1808956"/>
            <a:ext cx="9909892" cy="3240087"/>
          </a:xfrm>
        </p:spPr>
        <p:txBody>
          <a:bodyPr>
            <a:normAutofit lnSpcReduction="10000"/>
          </a:bodyPr>
          <a:lstStyle/>
          <a:p>
            <a:r>
              <a:rPr lang="mi-NZ" sz="2000" dirty="0"/>
              <a:t>Please keep your mic on mute unless invited to ask or answer a question or if you have a point of clarification.</a:t>
            </a:r>
          </a:p>
          <a:p>
            <a:r>
              <a:rPr lang="mi-NZ" sz="2000" dirty="0"/>
              <a:t>Best to keep videos off too to save bandwidth.</a:t>
            </a:r>
          </a:p>
          <a:p>
            <a:r>
              <a:rPr lang="mi-NZ" sz="2000" dirty="0"/>
              <a:t>As we need a quorum of 10 members – can you please say in the chat if you are and which organisation (difficult to see in teams where you are from).</a:t>
            </a:r>
          </a:p>
          <a:p>
            <a:r>
              <a:rPr lang="mi-NZ" sz="2000" dirty="0"/>
              <a:t>For voting we will accept either a hand raise, a yep, yes or whoop whoop in the chat or if you can unmute quick enough just shout your name (please also unraise your hand afterwards).</a:t>
            </a:r>
          </a:p>
          <a:p>
            <a:r>
              <a:rPr lang="mi-NZ" sz="2000" dirty="0"/>
              <a:t>If anyone has Any Other Business they want discussing at the the end – either signal it or add it in the chat or email Caron at </a:t>
            </a:r>
            <a:r>
              <a:rPr lang="mi-NZ" sz="2000" dirty="0">
                <a:solidFill>
                  <a:srgbClr val="0070C0"/>
                </a:solidFill>
                <a:hlinkClick r:id="rId2">
                  <a:extLst>
                    <a:ext uri="{A12FA001-AC4F-418D-AE19-62706E023703}">
                      <ahyp:hlinkClr xmlns:ahyp="http://schemas.microsoft.com/office/drawing/2018/hyperlinkcolor" val="tx"/>
                    </a:ext>
                  </a:extLst>
                </a:hlinkClick>
              </a:rPr>
              <a:t>tripsdatabasebureau@gmail.com</a:t>
            </a:r>
            <a:endParaRPr lang="mi-NZ" sz="2000" dirty="0">
              <a:solidFill>
                <a:srgbClr val="0070C0"/>
              </a:solidFill>
            </a:endParaRPr>
          </a:p>
          <a:p>
            <a:endParaRPr lang="en-US" sz="2000" dirty="0"/>
          </a:p>
        </p:txBody>
      </p:sp>
    </p:spTree>
    <p:extLst>
      <p:ext uri="{BB962C8B-B14F-4D97-AF65-F5344CB8AC3E}">
        <p14:creationId xmlns:p14="http://schemas.microsoft.com/office/powerpoint/2010/main" val="4014185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38200" y="876495"/>
            <a:ext cx="8423275" cy="542925"/>
          </a:xfrm>
        </p:spPr>
        <p:txBody>
          <a:bodyPr>
            <a:normAutofit fontScale="90000"/>
          </a:bodyPr>
          <a:lstStyle/>
          <a:p>
            <a:r>
              <a:rPr lang="en-NZ" altLang="en-US" b="1" dirty="0">
                <a:latin typeface="Helvetica" panose="020B0604020202020204" pitchFamily="34" charset="0"/>
                <a:cs typeface="Helvetica" panose="020B0604020202020204" pitchFamily="34" charset="0"/>
              </a:rPr>
              <a:t>2024 ANNUAL MEETING AGENDA</a:t>
            </a:r>
            <a:br>
              <a:rPr lang="en-NZ" altLang="en-US" dirty="0">
                <a:latin typeface="Helvetica" panose="020B0604020202020204" pitchFamily="34" charset="0"/>
                <a:cs typeface="Helvetica" panose="020B0604020202020204" pitchFamily="34" charset="0"/>
              </a:rPr>
            </a:br>
            <a:endParaRPr lang="en-NZ" altLang="en-US" dirty="0">
              <a:latin typeface="Helvetica" panose="020B0604020202020204" pitchFamily="34" charset="0"/>
              <a:cs typeface="Helvetica" panose="020B0604020202020204" pitchFamily="34" charset="0"/>
            </a:endParaRPr>
          </a:p>
        </p:txBody>
      </p:sp>
      <p:sp>
        <p:nvSpPr>
          <p:cNvPr id="6147" name="Content Placeholder 2"/>
          <p:cNvSpPr>
            <a:spLocks noGrp="1"/>
          </p:cNvSpPr>
          <p:nvPr>
            <p:ph idx="1"/>
          </p:nvPr>
        </p:nvSpPr>
        <p:spPr/>
        <p:txBody>
          <a:bodyPr/>
          <a:lstStyle/>
          <a:p>
            <a:r>
              <a:rPr lang="en-US" altLang="en-US" dirty="0">
                <a:latin typeface="Helvetica" panose="020B0604020202020204" pitchFamily="34" charset="0"/>
                <a:cs typeface="Helvetica" panose="020B0604020202020204" pitchFamily="34" charset="0"/>
              </a:rPr>
              <a:t>NOTICE of the Twentieth Annual Meeting of the Trips Database Bureau to be held online via Teams, 12:30 pm, Wednesday 25th September 2024 was sent to all members of TDB via email and posted on the website 11th September 2024.</a:t>
            </a:r>
            <a:endParaRPr lang="en-NZ" altLang="en-US" dirty="0">
              <a:latin typeface="Helvetica" panose="020B0604020202020204" pitchFamily="34" charset="0"/>
              <a:cs typeface="Helvetica" panose="020B0604020202020204" pitchFamily="34" charset="0"/>
            </a:endParaRPr>
          </a:p>
          <a:p>
            <a:r>
              <a:rPr lang="en-NZ" altLang="en-US" i="1" dirty="0">
                <a:latin typeface="Helvetica" panose="020B0604020202020204" pitchFamily="34" charset="0"/>
                <a:cs typeface="Helvetica" panose="020B0604020202020204" pitchFamily="34" charset="0"/>
              </a:rPr>
              <a:t>Note: A quorum for the AGM is not less than 10 members.</a:t>
            </a:r>
            <a:endParaRPr lang="en-NZ" altLang="en-US" dirty="0">
              <a:latin typeface="Helvetica" panose="020B0604020202020204" pitchFamily="34" charset="0"/>
              <a:cs typeface="Helvetica" panose="020B0604020202020204" pitchFamily="34" charset="0"/>
            </a:endParaRPr>
          </a:p>
          <a:p>
            <a:endParaRPr lang="en-NZ" altLang="en-US" dirty="0">
              <a:latin typeface="Helvetica" panose="020B0604020202020204" pitchFamily="34" charset="0"/>
              <a:cs typeface="Helvetica" panose="020B0604020202020204" pitchFamily="34" charset="0"/>
            </a:endParaRPr>
          </a:p>
          <a:p>
            <a:endParaRPr lang="en-NZ" altLang="en-US" dirty="0">
              <a:latin typeface="Helvetica" panose="020B0604020202020204" pitchFamily="34" charset="0"/>
              <a:cs typeface="Helvetica"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5989" y="764528"/>
            <a:ext cx="8423275" cy="542925"/>
          </a:xfrm>
        </p:spPr>
        <p:txBody>
          <a:bodyPr>
            <a:normAutofit fontScale="90000"/>
          </a:bodyPr>
          <a:lstStyle/>
          <a:p>
            <a:r>
              <a:rPr lang="en-NZ" altLang="en-US" b="1" dirty="0">
                <a:latin typeface="Helvetica" panose="020B0604020202020204" pitchFamily="34" charset="0"/>
                <a:cs typeface="Helvetica" panose="020B0604020202020204" pitchFamily="34" charset="0"/>
              </a:rPr>
              <a:t>2024 ANNUAL MEETING AGENDA</a:t>
            </a:r>
            <a:endParaRPr lang="en-NZ" altLang="en-US"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968828" y="1620254"/>
            <a:ext cx="10515600" cy="4351338"/>
          </a:xfrm>
        </p:spPr>
        <p:txBody>
          <a:bodyPr/>
          <a:lstStyle/>
          <a:p>
            <a:pPr marL="0" indent="0">
              <a:buNone/>
              <a:defRPr/>
            </a:pPr>
            <a:r>
              <a:rPr lang="en-NZ" dirty="0"/>
              <a:t>The business of the Twentieth Annual General Meeting shall be:</a:t>
            </a:r>
          </a:p>
          <a:p>
            <a:pPr marL="457200" indent="-457200">
              <a:buFont typeface="+mj-lt"/>
              <a:buAutoNum type="arabicPeriod"/>
              <a:defRPr/>
            </a:pPr>
            <a:r>
              <a:rPr lang="en-NZ" dirty="0"/>
              <a:t>Attendance, Contact/Nominees and Apologies</a:t>
            </a:r>
          </a:p>
          <a:p>
            <a:pPr marL="0" indent="0">
              <a:buNone/>
              <a:defRPr/>
            </a:pPr>
            <a:r>
              <a:rPr lang="en-NZ" sz="1800" i="1" dirty="0"/>
              <a:t>(Note only full member primary contact persons or their nominated representatives confirmed at the meeting may vote)</a:t>
            </a:r>
            <a:endParaRPr lang="en-NZ" sz="1800" dirty="0"/>
          </a:p>
          <a:p>
            <a:pPr marL="0" indent="0">
              <a:buNone/>
              <a:defRPr/>
            </a:pPr>
            <a:r>
              <a:rPr lang="en-NZ" dirty="0"/>
              <a:t> </a:t>
            </a:r>
          </a:p>
          <a:p>
            <a:pPr marL="457200" indent="-457200">
              <a:buFont typeface="+mj-lt"/>
              <a:buAutoNum type="arabicPeriod" startAt="2"/>
              <a:defRPr/>
            </a:pPr>
            <a:r>
              <a:rPr lang="en-NZ" dirty="0"/>
              <a:t>Consider and confirm the minutes of the Nineteenth Annual Meeting, held via Teams at 12:30pm Wednesday 22</a:t>
            </a:r>
            <a:r>
              <a:rPr lang="en-NZ" baseline="30000" dirty="0"/>
              <a:t>nd</a:t>
            </a:r>
            <a:r>
              <a:rPr lang="en-NZ" dirty="0"/>
              <a:t> September 2022</a:t>
            </a:r>
            <a:r>
              <a:rPr lang="en-NZ" i="1" dirty="0"/>
              <a:t> </a:t>
            </a:r>
            <a:endParaRPr lang="en-N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79579" y="792520"/>
            <a:ext cx="8423275" cy="542925"/>
          </a:xfrm>
        </p:spPr>
        <p:txBody>
          <a:bodyPr>
            <a:normAutofit fontScale="90000"/>
          </a:bodyPr>
          <a:lstStyle/>
          <a:p>
            <a:r>
              <a:rPr lang="en-NZ" altLang="en-US" b="1" dirty="0">
                <a:latin typeface="Helvetica" panose="020B0604020202020204" pitchFamily="34" charset="0"/>
                <a:cs typeface="Helvetica" panose="020B0604020202020204" pitchFamily="34" charset="0"/>
              </a:rPr>
              <a:t>2022 ANNUAL MEETING AGENDA</a:t>
            </a:r>
            <a:endParaRPr lang="en-NZ" altLang="en-US"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679579" y="1714142"/>
            <a:ext cx="10515600" cy="4351338"/>
          </a:xfrm>
        </p:spPr>
        <p:txBody>
          <a:bodyPr/>
          <a:lstStyle/>
          <a:p>
            <a:pPr marL="457200" indent="-457200">
              <a:buFont typeface="+mj-lt"/>
              <a:buAutoNum type="arabicPeriod" startAt="3"/>
              <a:defRPr/>
            </a:pPr>
            <a:r>
              <a:rPr lang="en-NZ" dirty="0"/>
              <a:t>To receive the reports Financial Statement of the TDB for the period July 2023 to June 2024</a:t>
            </a:r>
          </a:p>
          <a:p>
            <a:pPr marL="0" indent="0">
              <a:buNone/>
              <a:defRPr/>
            </a:pPr>
            <a:r>
              <a:rPr lang="en-NZ" sz="1600" dirty="0"/>
              <a:t>	The current accounts to June 2022 have also been sent to our auditor but are not available at this time.  	We will post them on the website when they become available.  </a:t>
            </a:r>
          </a:p>
          <a:p>
            <a:pPr marL="0" indent="0">
              <a:buNone/>
              <a:defRPr/>
            </a:pPr>
            <a:r>
              <a:rPr lang="en-NZ" sz="1600" dirty="0"/>
              <a:t>	</a:t>
            </a:r>
          </a:p>
          <a:p>
            <a:pPr marL="0" indent="0">
              <a:buNone/>
              <a:defRPr/>
            </a:pPr>
            <a:r>
              <a:rPr lang="en-NZ" sz="1600" dirty="0"/>
              <a:t>	A brief summary of the accounts are shown in the following slides along with a proposed budget.  These are also 	contained in the papers.</a:t>
            </a:r>
            <a:endParaRPr lang="en-NZ" dirty="0"/>
          </a:p>
          <a:p>
            <a:pPr marL="0" indent="0">
              <a:buNone/>
              <a:defRPr/>
            </a:pPr>
            <a:r>
              <a:rPr lang="en-NZ" i="1" dirty="0"/>
              <a:t>	</a:t>
            </a:r>
            <a:endParaRPr lang="en-N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EECC5D-D075-6654-8CB0-AC83A23D562D}"/>
              </a:ext>
            </a:extLst>
          </p:cNvPr>
          <p:cNvPicPr>
            <a:picLocks noChangeAspect="1"/>
          </p:cNvPicPr>
          <p:nvPr/>
        </p:nvPicPr>
        <p:blipFill>
          <a:blip r:embed="rId3"/>
          <a:stretch>
            <a:fillRect/>
          </a:stretch>
        </p:blipFill>
        <p:spPr>
          <a:xfrm>
            <a:off x="3099556" y="106392"/>
            <a:ext cx="5992887" cy="6645216"/>
          </a:xfrm>
          <a:prstGeom prst="rect">
            <a:avLst/>
          </a:prstGeom>
        </p:spPr>
      </p:pic>
    </p:spTree>
    <p:extLst>
      <p:ext uri="{BB962C8B-B14F-4D97-AF65-F5344CB8AC3E}">
        <p14:creationId xmlns:p14="http://schemas.microsoft.com/office/powerpoint/2010/main" val="1146717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D0AD7F-4849-47FA-BF13-6CA51CAD921D}"/>
              </a:ext>
            </a:extLst>
          </p:cNvPr>
          <p:cNvPicPr>
            <a:picLocks noChangeAspect="1"/>
          </p:cNvPicPr>
          <p:nvPr/>
        </p:nvPicPr>
        <p:blipFill>
          <a:blip r:embed="rId3"/>
          <a:srcRect/>
          <a:stretch/>
        </p:blipFill>
        <p:spPr>
          <a:xfrm>
            <a:off x="4430164" y="516031"/>
            <a:ext cx="4551277" cy="5339176"/>
          </a:xfrm>
          <a:prstGeom prst="rect">
            <a:avLst/>
          </a:prstGeom>
        </p:spPr>
      </p:pic>
      <p:pic>
        <p:nvPicPr>
          <p:cNvPr id="4" name="Picture 3">
            <a:extLst>
              <a:ext uri="{FF2B5EF4-FFF2-40B4-BE49-F238E27FC236}">
                <a16:creationId xmlns:a16="http://schemas.microsoft.com/office/drawing/2014/main" id="{253F4B92-C3B0-C2AB-971B-D134378B4464}"/>
              </a:ext>
            </a:extLst>
          </p:cNvPr>
          <p:cNvPicPr>
            <a:picLocks noChangeAspect="1"/>
          </p:cNvPicPr>
          <p:nvPr/>
        </p:nvPicPr>
        <p:blipFill>
          <a:blip r:embed="rId4"/>
          <a:stretch>
            <a:fillRect/>
          </a:stretch>
        </p:blipFill>
        <p:spPr>
          <a:xfrm>
            <a:off x="3097763" y="0"/>
            <a:ext cx="5555265" cy="6662775"/>
          </a:xfrm>
          <a:prstGeom prst="rect">
            <a:avLst/>
          </a:prstGeom>
        </p:spPr>
      </p:pic>
    </p:spTree>
    <p:extLst>
      <p:ext uri="{BB962C8B-B14F-4D97-AF65-F5344CB8AC3E}">
        <p14:creationId xmlns:p14="http://schemas.microsoft.com/office/powerpoint/2010/main" val="3674994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E635057-E206-AF47-8706-F0047E35EBEB}"/>
              </a:ext>
            </a:extLst>
          </p:cNvPr>
          <p:cNvGraphicFramePr>
            <a:graphicFrameLocks noGrp="1"/>
          </p:cNvGraphicFramePr>
          <p:nvPr>
            <p:extLst>
              <p:ext uri="{D42A27DB-BD31-4B8C-83A1-F6EECF244321}">
                <p14:modId xmlns:p14="http://schemas.microsoft.com/office/powerpoint/2010/main" val="3412641774"/>
              </p:ext>
            </p:extLst>
          </p:nvPr>
        </p:nvGraphicFramePr>
        <p:xfrm>
          <a:off x="727788" y="1400719"/>
          <a:ext cx="4532734" cy="2135581"/>
        </p:xfrm>
        <a:graphic>
          <a:graphicData uri="http://schemas.openxmlformats.org/drawingml/2006/table">
            <a:tbl>
              <a:tblPr firstRow="1" firstCol="1" lastRow="1" lastCol="1" bandRow="1" bandCol="1"/>
              <a:tblGrid>
                <a:gridCol w="3082259">
                  <a:extLst>
                    <a:ext uri="{9D8B030D-6E8A-4147-A177-3AD203B41FA5}">
                      <a16:colId xmlns:a16="http://schemas.microsoft.com/office/drawing/2014/main" val="2108881805"/>
                    </a:ext>
                  </a:extLst>
                </a:gridCol>
                <a:gridCol w="1450475">
                  <a:extLst>
                    <a:ext uri="{9D8B030D-6E8A-4147-A177-3AD203B41FA5}">
                      <a16:colId xmlns:a16="http://schemas.microsoft.com/office/drawing/2014/main" val="727677662"/>
                    </a:ext>
                  </a:extLst>
                </a:gridCol>
              </a:tblGrid>
              <a:tr h="305083">
                <a:tc>
                  <a:txBody>
                    <a:bodyPr/>
                    <a:lstStyle/>
                    <a:p>
                      <a:pPr>
                        <a:lnSpc>
                          <a:spcPct val="107000"/>
                        </a:lnSpc>
                        <a:spcBef>
                          <a:spcPts val="100"/>
                        </a:spcBef>
                        <a:spcAft>
                          <a:spcPts val="100"/>
                        </a:spcAft>
                        <a:tabLst>
                          <a:tab pos="4114800" algn="dec"/>
                          <a:tab pos="5143500" algn="dec"/>
                        </a:tabLst>
                      </a:pPr>
                      <a:r>
                        <a:rPr lang="en-NZ" sz="1000">
                          <a:effectLst/>
                          <a:latin typeface="Arial" panose="020B0604020202020204" pitchFamily="34" charset="0"/>
                          <a:ea typeface="Calibri" panose="020F0502020204030204" pitchFamily="34" charset="0"/>
                          <a:cs typeface="Arial" panose="020B0604020202020204" pitchFamily="34" charset="0"/>
                        </a:rPr>
                        <a:t> </a:t>
                      </a:r>
                      <a:endParaRPr lang="en-NZ"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tabLst>
                          <a:tab pos="4114800" algn="dec"/>
                          <a:tab pos="5143500" algn="dec"/>
                        </a:tabLst>
                      </a:pPr>
                      <a:r>
                        <a:rPr lang="en-NZ" sz="1000" b="1">
                          <a:effectLst/>
                          <a:latin typeface="Arial" panose="020B0604020202020204" pitchFamily="34" charset="0"/>
                          <a:ea typeface="Calibri" panose="020F0502020204030204" pitchFamily="34" charset="0"/>
                          <a:cs typeface="Arial" panose="020B0604020202020204" pitchFamily="34" charset="0"/>
                        </a:rPr>
                        <a:t>2023/24</a:t>
                      </a:r>
                      <a:endParaRPr lang="en-NZ"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421092"/>
                  </a:ext>
                </a:extLst>
              </a:tr>
              <a:tr h="305083">
                <a:tc>
                  <a:txBody>
                    <a:bodyPr/>
                    <a:lstStyle/>
                    <a:p>
                      <a:pPr>
                        <a:lnSpc>
                          <a:spcPct val="107000"/>
                        </a:lnSpc>
                        <a:spcBef>
                          <a:spcPts val="100"/>
                        </a:spcBef>
                        <a:spcAft>
                          <a:spcPts val="100"/>
                        </a:spcAft>
                        <a:tabLst>
                          <a:tab pos="4114800" algn="dec"/>
                          <a:tab pos="5143500" algn="dec"/>
                        </a:tabLst>
                      </a:pPr>
                      <a:r>
                        <a:rPr lang="en-NZ" sz="1000">
                          <a:effectLst/>
                          <a:latin typeface="Arial" panose="020B0604020202020204" pitchFamily="34" charset="0"/>
                          <a:ea typeface="Calibri" panose="020F0502020204030204" pitchFamily="34" charset="0"/>
                          <a:cs typeface="Arial" panose="020B0604020202020204" pitchFamily="34" charset="0"/>
                        </a:rPr>
                        <a:t>Total Gross Income (excl GST)</a:t>
                      </a:r>
                      <a:endParaRPr lang="en-NZ"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Bef>
                          <a:spcPts val="100"/>
                        </a:spcBef>
                        <a:spcAft>
                          <a:spcPts val="100"/>
                        </a:spcAft>
                        <a:tabLst>
                          <a:tab pos="4114800" algn="dec"/>
                          <a:tab pos="5143500" algn="dec"/>
                        </a:tabLst>
                      </a:pPr>
                      <a:r>
                        <a:rPr lang="en-NZ" sz="1000">
                          <a:effectLst/>
                          <a:latin typeface="Arial" panose="020B0604020202020204" pitchFamily="34" charset="0"/>
                          <a:ea typeface="Calibri" panose="020F0502020204030204" pitchFamily="34" charset="0"/>
                          <a:cs typeface="Arial" panose="020B0604020202020204" pitchFamily="34" charset="0"/>
                        </a:rPr>
                        <a:t>$47,988.23</a:t>
                      </a:r>
                      <a:endParaRPr lang="en-NZ"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376083"/>
                  </a:ext>
                </a:extLst>
              </a:tr>
              <a:tr h="305083">
                <a:tc>
                  <a:txBody>
                    <a:bodyPr/>
                    <a:lstStyle/>
                    <a:p>
                      <a:pPr>
                        <a:lnSpc>
                          <a:spcPct val="107000"/>
                        </a:lnSpc>
                        <a:spcBef>
                          <a:spcPts val="100"/>
                        </a:spcBef>
                        <a:spcAft>
                          <a:spcPts val="100"/>
                        </a:spcAft>
                        <a:tabLst>
                          <a:tab pos="4114800" algn="dec"/>
                          <a:tab pos="5143500" algn="dec"/>
                        </a:tabLst>
                      </a:pPr>
                      <a:r>
                        <a:rPr lang="en-NZ" sz="1000">
                          <a:effectLst/>
                          <a:latin typeface="Arial" panose="020B0604020202020204" pitchFamily="34" charset="0"/>
                          <a:ea typeface="Calibri" panose="020F0502020204030204" pitchFamily="34" charset="0"/>
                          <a:cs typeface="Arial" panose="020B0604020202020204" pitchFamily="34" charset="0"/>
                        </a:rPr>
                        <a:t>Total Expenses</a:t>
                      </a:r>
                      <a:endParaRPr lang="en-NZ"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Bef>
                          <a:spcPts val="100"/>
                        </a:spcBef>
                        <a:spcAft>
                          <a:spcPts val="100"/>
                        </a:spcAft>
                        <a:tabLst>
                          <a:tab pos="4114800" algn="dec"/>
                          <a:tab pos="5143500" algn="dec"/>
                        </a:tabLst>
                      </a:pPr>
                      <a:r>
                        <a:rPr lang="en-NZ" sz="1000" u="sng">
                          <a:effectLst/>
                          <a:latin typeface="Arial" panose="020B0604020202020204" pitchFamily="34" charset="0"/>
                          <a:ea typeface="Calibri" panose="020F0502020204030204" pitchFamily="34" charset="0"/>
                          <a:cs typeface="Arial" panose="020B0604020202020204" pitchFamily="34" charset="0"/>
                        </a:rPr>
                        <a:t>$41,411.32</a:t>
                      </a:r>
                      <a:endParaRPr lang="en-NZ"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518731"/>
                  </a:ext>
                </a:extLst>
              </a:tr>
              <a:tr h="305083">
                <a:tc>
                  <a:txBody>
                    <a:bodyPr/>
                    <a:lstStyle/>
                    <a:p>
                      <a:pPr>
                        <a:lnSpc>
                          <a:spcPct val="107000"/>
                        </a:lnSpc>
                        <a:spcBef>
                          <a:spcPts val="100"/>
                        </a:spcBef>
                        <a:spcAft>
                          <a:spcPts val="100"/>
                        </a:spcAft>
                        <a:tabLst>
                          <a:tab pos="4114800" algn="dec"/>
                          <a:tab pos="5143500" algn="dec"/>
                        </a:tabLst>
                      </a:pPr>
                      <a:r>
                        <a:rPr lang="en-NZ" sz="1000">
                          <a:effectLst/>
                          <a:latin typeface="Arial" panose="020B0604020202020204" pitchFamily="34" charset="0"/>
                          <a:ea typeface="Calibri" panose="020F0502020204030204" pitchFamily="34" charset="0"/>
                          <a:cs typeface="Arial" panose="020B0604020202020204" pitchFamily="34" charset="0"/>
                        </a:rPr>
                        <a:t>Surplus inc Tax</a:t>
                      </a:r>
                      <a:endParaRPr lang="en-NZ"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Bef>
                          <a:spcPts val="100"/>
                        </a:spcBef>
                        <a:spcAft>
                          <a:spcPts val="100"/>
                        </a:spcAft>
                        <a:tabLst>
                          <a:tab pos="4114800" algn="dec"/>
                          <a:tab pos="5143500" algn="dec"/>
                        </a:tabLst>
                      </a:pPr>
                      <a:r>
                        <a:rPr lang="en-NZ" sz="1000" b="1">
                          <a:effectLst/>
                          <a:latin typeface="Arial" panose="020B0604020202020204" pitchFamily="34" charset="0"/>
                          <a:ea typeface="Calibri" panose="020F0502020204030204" pitchFamily="34" charset="0"/>
                          <a:cs typeface="Arial" panose="020B0604020202020204" pitchFamily="34" charset="0"/>
                        </a:rPr>
                        <a:t>$6,576.91</a:t>
                      </a:r>
                      <a:endParaRPr lang="en-NZ"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591085"/>
                  </a:ext>
                </a:extLst>
              </a:tr>
              <a:tr h="305083">
                <a:tc>
                  <a:txBody>
                    <a:bodyPr/>
                    <a:lstStyle/>
                    <a:p>
                      <a:pPr>
                        <a:lnSpc>
                          <a:spcPct val="107000"/>
                        </a:lnSpc>
                        <a:spcBef>
                          <a:spcPts val="100"/>
                        </a:spcBef>
                        <a:spcAft>
                          <a:spcPts val="100"/>
                        </a:spcAft>
                        <a:tabLst>
                          <a:tab pos="4114800" algn="dec"/>
                          <a:tab pos="5143500" algn="dec"/>
                        </a:tabLst>
                      </a:pPr>
                      <a:r>
                        <a:rPr lang="en-NZ" sz="1000">
                          <a:effectLst/>
                          <a:latin typeface="Arial" panose="020B0604020202020204" pitchFamily="34" charset="0"/>
                          <a:ea typeface="Calibri" panose="020F0502020204030204" pitchFamily="34" charset="0"/>
                          <a:cs typeface="Arial" panose="020B0604020202020204" pitchFamily="34" charset="0"/>
                        </a:rPr>
                        <a:t>Current Assets</a:t>
                      </a:r>
                      <a:endParaRPr lang="en-NZ"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Bef>
                          <a:spcPts val="100"/>
                        </a:spcBef>
                        <a:spcAft>
                          <a:spcPts val="100"/>
                        </a:spcAft>
                        <a:tabLst>
                          <a:tab pos="4114800" algn="dec"/>
                          <a:tab pos="5143500" algn="dec"/>
                        </a:tabLst>
                      </a:pPr>
                      <a:r>
                        <a:rPr lang="en-NZ" sz="1000">
                          <a:effectLst/>
                          <a:latin typeface="Arial" panose="020B0604020202020204" pitchFamily="34" charset="0"/>
                          <a:ea typeface="Calibri" panose="020F0502020204030204" pitchFamily="34" charset="0"/>
                          <a:cs typeface="Arial" panose="020B0604020202020204" pitchFamily="34" charset="0"/>
                        </a:rPr>
                        <a:t>$173,067.41</a:t>
                      </a:r>
                      <a:endParaRPr lang="en-NZ"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239364"/>
                  </a:ext>
                </a:extLst>
              </a:tr>
              <a:tr h="305083">
                <a:tc>
                  <a:txBody>
                    <a:bodyPr/>
                    <a:lstStyle/>
                    <a:p>
                      <a:pPr>
                        <a:lnSpc>
                          <a:spcPct val="107000"/>
                        </a:lnSpc>
                        <a:spcBef>
                          <a:spcPts val="100"/>
                        </a:spcBef>
                        <a:spcAft>
                          <a:spcPts val="100"/>
                        </a:spcAft>
                        <a:tabLst>
                          <a:tab pos="4114800" algn="dec"/>
                          <a:tab pos="5143500" algn="dec"/>
                        </a:tabLst>
                      </a:pPr>
                      <a:r>
                        <a:rPr lang="en-NZ" sz="1000">
                          <a:effectLst/>
                          <a:latin typeface="Arial" panose="020B0604020202020204" pitchFamily="34" charset="0"/>
                          <a:ea typeface="Calibri" panose="020F0502020204030204" pitchFamily="34" charset="0"/>
                          <a:cs typeface="Arial" panose="020B0604020202020204" pitchFamily="34" charset="0"/>
                        </a:rPr>
                        <a:t>Less Current Liabilities </a:t>
                      </a:r>
                      <a:endParaRPr lang="en-NZ"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Bef>
                          <a:spcPts val="100"/>
                        </a:spcBef>
                        <a:spcAft>
                          <a:spcPts val="100"/>
                        </a:spcAft>
                        <a:tabLst>
                          <a:tab pos="4114800" algn="dec"/>
                          <a:tab pos="5143500" algn="dec"/>
                        </a:tabLst>
                      </a:pPr>
                      <a:r>
                        <a:rPr lang="en-NZ" sz="1000">
                          <a:effectLst/>
                          <a:latin typeface="Arial" panose="020B0604020202020204" pitchFamily="34" charset="0"/>
                          <a:ea typeface="Calibri" panose="020F0502020204030204" pitchFamily="34" charset="0"/>
                          <a:cs typeface="Arial" panose="020B0604020202020204" pitchFamily="34" charset="0"/>
                        </a:rPr>
                        <a:t>$9,064.84</a:t>
                      </a:r>
                      <a:endParaRPr lang="en-NZ"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1966442"/>
                  </a:ext>
                </a:extLst>
              </a:tr>
              <a:tr h="305083">
                <a:tc>
                  <a:txBody>
                    <a:bodyPr/>
                    <a:lstStyle/>
                    <a:p>
                      <a:pPr>
                        <a:lnSpc>
                          <a:spcPct val="107000"/>
                        </a:lnSpc>
                        <a:spcBef>
                          <a:spcPts val="100"/>
                        </a:spcBef>
                        <a:spcAft>
                          <a:spcPts val="100"/>
                        </a:spcAft>
                        <a:tabLst>
                          <a:tab pos="4114800" algn="dec"/>
                          <a:tab pos="5143500" algn="dec"/>
                        </a:tabLst>
                      </a:pPr>
                      <a:r>
                        <a:rPr lang="en-NZ" sz="1000" b="1">
                          <a:effectLst/>
                          <a:latin typeface="Arial" panose="020B0604020202020204" pitchFamily="34" charset="0"/>
                          <a:ea typeface="Calibri" panose="020F0502020204030204" pitchFamily="34" charset="0"/>
                          <a:cs typeface="Arial" panose="020B0604020202020204" pitchFamily="34" charset="0"/>
                        </a:rPr>
                        <a:t>Net Current Assets</a:t>
                      </a:r>
                      <a:endParaRPr lang="en-NZ"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Bef>
                          <a:spcPts val="100"/>
                        </a:spcBef>
                        <a:spcAft>
                          <a:spcPts val="100"/>
                        </a:spcAft>
                        <a:tabLst>
                          <a:tab pos="4114800" algn="dec"/>
                          <a:tab pos="5143500" algn="dec"/>
                        </a:tabLst>
                      </a:pPr>
                      <a:r>
                        <a:rPr lang="en-NZ" sz="1000" b="1" dirty="0">
                          <a:effectLst/>
                          <a:latin typeface="Arial" panose="020B0604020202020204" pitchFamily="34" charset="0"/>
                          <a:ea typeface="Calibri" panose="020F0502020204030204" pitchFamily="34" charset="0"/>
                          <a:cs typeface="Arial" panose="020B0604020202020204" pitchFamily="34" charset="0"/>
                        </a:rPr>
                        <a:t>$179,644.32</a:t>
                      </a:r>
                      <a:endParaRPr lang="en-NZ"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99767"/>
                  </a:ext>
                </a:extLst>
              </a:tr>
            </a:tbl>
          </a:graphicData>
        </a:graphic>
      </p:graphicFrame>
      <p:sp>
        <p:nvSpPr>
          <p:cNvPr id="7" name="TextBox 6">
            <a:extLst>
              <a:ext uri="{FF2B5EF4-FFF2-40B4-BE49-F238E27FC236}">
                <a16:creationId xmlns:a16="http://schemas.microsoft.com/office/drawing/2014/main" id="{802DE9F2-58E5-1070-756E-B6EA53B9CCBB}"/>
              </a:ext>
            </a:extLst>
          </p:cNvPr>
          <p:cNvSpPr txBox="1"/>
          <p:nvPr/>
        </p:nvSpPr>
        <p:spPr>
          <a:xfrm>
            <a:off x="727788" y="830425"/>
            <a:ext cx="6158204" cy="369332"/>
          </a:xfrm>
          <a:prstGeom prst="rect">
            <a:avLst/>
          </a:prstGeom>
          <a:noFill/>
        </p:spPr>
        <p:txBody>
          <a:bodyPr wrap="square" rtlCol="0">
            <a:spAutoFit/>
          </a:bodyPr>
          <a:lstStyle/>
          <a:p>
            <a:r>
              <a:rPr lang="en-NZ" dirty="0"/>
              <a:t>In summary:</a:t>
            </a:r>
          </a:p>
        </p:txBody>
      </p:sp>
      <p:sp>
        <p:nvSpPr>
          <p:cNvPr id="8" name="TextBox 7">
            <a:extLst>
              <a:ext uri="{FF2B5EF4-FFF2-40B4-BE49-F238E27FC236}">
                <a16:creationId xmlns:a16="http://schemas.microsoft.com/office/drawing/2014/main" id="{DBA2DA0F-8FD6-E4B7-0700-09052401CA0C}"/>
              </a:ext>
            </a:extLst>
          </p:cNvPr>
          <p:cNvSpPr txBox="1"/>
          <p:nvPr/>
        </p:nvSpPr>
        <p:spPr>
          <a:xfrm>
            <a:off x="654115" y="3737262"/>
            <a:ext cx="10617265" cy="1766446"/>
          </a:xfrm>
          <a:prstGeom prst="rect">
            <a:avLst/>
          </a:prstGeom>
          <a:noFill/>
        </p:spPr>
        <p:txBody>
          <a:bodyPr wrap="square" rtlCol="0">
            <a:spAutoFit/>
          </a:bodyPr>
          <a:lstStyle/>
          <a:p>
            <a:pPr algn="just">
              <a:lnSpc>
                <a:spcPct val="107000"/>
              </a:lnSpc>
              <a:spcAft>
                <a:spcPts val="800"/>
              </a:spcAft>
            </a:pPr>
            <a:r>
              <a:rPr lang="en-NZ" sz="1400" dirty="0">
                <a:effectLst/>
                <a:latin typeface="Arial" panose="020B0604020202020204" pitchFamily="34" charset="0"/>
                <a:ea typeface="Calibri" panose="020F0502020204030204" pitchFamily="34" charset="0"/>
                <a:cs typeface="Arial" panose="020B0604020202020204" pitchFamily="34" charset="0"/>
              </a:rPr>
              <a:t>As of June 2024:</a:t>
            </a:r>
            <a:endParaRPr lang="en-NZ" sz="14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NZ" sz="1400" dirty="0">
                <a:effectLst/>
                <a:latin typeface="Arial" panose="020B0604020202020204" pitchFamily="34" charset="0"/>
                <a:ea typeface="Calibri" panose="020F0502020204030204" pitchFamily="34" charset="0"/>
                <a:cs typeface="Arial" panose="020B0604020202020204" pitchFamily="34" charset="0"/>
              </a:rPr>
              <a:t>NZ Members = 21</a:t>
            </a:r>
            <a:endParaRPr lang="en-NZ" sz="14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NZ" sz="1400" dirty="0">
                <a:effectLst/>
                <a:latin typeface="Arial" panose="020B0604020202020204" pitchFamily="34" charset="0"/>
                <a:ea typeface="Calibri" panose="020F0502020204030204" pitchFamily="34" charset="0"/>
                <a:cs typeface="Arial" panose="020B0604020202020204" pitchFamily="34" charset="0"/>
              </a:rPr>
              <a:t>Australian Members = 7</a:t>
            </a:r>
            <a:endParaRPr lang="en-NZ" sz="14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NZ" sz="1400" dirty="0">
                <a:effectLst/>
                <a:latin typeface="Arial" panose="020B0604020202020204" pitchFamily="34" charset="0"/>
                <a:ea typeface="Calibri" panose="020F0502020204030204" pitchFamily="34" charset="0"/>
                <a:cs typeface="Arial" panose="020B0604020202020204" pitchFamily="34" charset="0"/>
              </a:rPr>
              <a:t>Over the past year, we have gained a couple of small companies back after a couple left after Covid.  We have lost one major consultancy in Australia (Aurecon) due to changes in personnel at the organisation and their finance team being extremely difficult to deal with. </a:t>
            </a:r>
            <a:endParaRPr lang="en-NZ"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FCD29E6-2D9D-8203-973A-C37656ED455E}"/>
              </a:ext>
            </a:extLst>
          </p:cNvPr>
          <p:cNvSpPr txBox="1"/>
          <p:nvPr/>
        </p:nvSpPr>
        <p:spPr>
          <a:xfrm>
            <a:off x="5859624" y="1400719"/>
            <a:ext cx="5335167" cy="523220"/>
          </a:xfrm>
          <a:prstGeom prst="rect">
            <a:avLst/>
          </a:prstGeom>
          <a:noFill/>
        </p:spPr>
        <p:txBody>
          <a:bodyPr wrap="square" rtlCol="0">
            <a:spAutoFit/>
          </a:bodyPr>
          <a:lstStyle/>
          <a:p>
            <a:r>
              <a:rPr lang="en-NZ" sz="1400" dirty="0">
                <a:effectLst/>
                <a:latin typeface="Arial" panose="020B0604020202020204" pitchFamily="34" charset="0"/>
                <a:ea typeface="Calibri" panose="020F0502020204030204" pitchFamily="34" charset="0"/>
              </a:rPr>
              <a:t>Overall the membership fees provided $45,413.29 compared with the $48,000 budgeted</a:t>
            </a:r>
            <a:endParaRPr lang="en-NZ" sz="1400" dirty="0"/>
          </a:p>
        </p:txBody>
      </p:sp>
    </p:spTree>
    <p:extLst>
      <p:ext uri="{BB962C8B-B14F-4D97-AF65-F5344CB8AC3E}">
        <p14:creationId xmlns:p14="http://schemas.microsoft.com/office/powerpoint/2010/main" val="3746840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F5787B-6298-4DA1-AF04-42239A61236F}"/>
              </a:ext>
            </a:extLst>
          </p:cNvPr>
          <p:cNvSpPr txBox="1"/>
          <p:nvPr/>
        </p:nvSpPr>
        <p:spPr>
          <a:xfrm>
            <a:off x="798907" y="552580"/>
            <a:ext cx="10584439" cy="5367367"/>
          </a:xfrm>
          <a:prstGeom prst="rect">
            <a:avLst/>
          </a:prstGeom>
          <a:noFill/>
        </p:spPr>
        <p:txBody>
          <a:bodyPr wrap="square" rtlCol="0">
            <a:spAutoFit/>
          </a:bodyPr>
          <a:lstStyle/>
          <a:p>
            <a:pPr marL="342900" indent="-342900">
              <a:lnSpc>
                <a:spcPct val="107000"/>
              </a:lnSpc>
              <a:spcAft>
                <a:spcPts val="800"/>
              </a:spcAft>
              <a:tabLst>
                <a:tab pos="4114800" algn="dec"/>
                <a:tab pos="5143500" algn="dec"/>
              </a:tabLst>
            </a:pPr>
            <a:r>
              <a:rPr lang="en-NZ" sz="1600" b="1" u="sng" dirty="0">
                <a:effectLst/>
                <a:latin typeface="Arial" panose="020B0604020202020204" pitchFamily="34" charset="0"/>
                <a:ea typeface="Calibri" panose="020F0502020204030204" pitchFamily="34" charset="0"/>
                <a:cs typeface="Arial" panose="020B0604020202020204" pitchFamily="34" charset="0"/>
              </a:rPr>
              <a:t>2023/2024 Performance against the Annual Plan.</a:t>
            </a:r>
            <a:endParaRPr lang="en-NZ" sz="16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114800" algn="dec"/>
                <a:tab pos="5143500" algn="dec"/>
              </a:tabLst>
            </a:pPr>
            <a:r>
              <a:rPr lang="en-NZ" sz="1600" dirty="0">
                <a:effectLst/>
                <a:latin typeface="Arial" panose="020B0604020202020204" pitchFamily="34" charset="0"/>
                <a:ea typeface="Calibri" panose="020F0502020204030204" pitchFamily="34" charset="0"/>
                <a:cs typeface="Arial" panose="020B0604020202020204" pitchFamily="34" charset="0"/>
              </a:rPr>
              <a:t>As there was no AGM in 2023 the budgets approved in 2022 were rolled over into 2023.</a:t>
            </a:r>
            <a:endParaRPr lang="en-NZ" sz="16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114800" algn="dec"/>
                <a:tab pos="5143500" algn="dec"/>
              </a:tabLst>
            </a:pPr>
            <a:r>
              <a:rPr lang="en-NZ" sz="1600" dirty="0">
                <a:effectLst/>
                <a:latin typeface="Arial" panose="020B0604020202020204" pitchFamily="34" charset="0"/>
                <a:ea typeface="Calibri" panose="020F0502020204030204" pitchFamily="34" charset="0"/>
                <a:cs typeface="Arial" panose="020B0604020202020204" pitchFamily="34" charset="0"/>
              </a:rPr>
              <a:t>The performance against the Annual Plan presented to the 2022 Annual meeting is set out in the second and third columns of Appendix 2.</a:t>
            </a:r>
            <a:endParaRPr lang="en-NZ" sz="16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114800" algn="dec"/>
                <a:tab pos="5143500" algn="dec"/>
              </a:tabLst>
            </a:pPr>
            <a:r>
              <a:rPr lang="en-NZ" sz="1600" dirty="0">
                <a:effectLst/>
                <a:latin typeface="Arial" panose="020B0604020202020204" pitchFamily="34" charset="0"/>
                <a:ea typeface="Calibri" panose="020F0502020204030204" pitchFamily="34" charset="0"/>
                <a:cs typeface="Arial" panose="020B0604020202020204" pitchFamily="34" charset="0"/>
              </a:rPr>
              <a:t>The objectives in the plan are:</a:t>
            </a:r>
            <a:endParaRPr lang="en-NZ" sz="16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NZ" sz="1600" dirty="0">
                <a:effectLst/>
                <a:latin typeface="Arial" panose="020B0604020202020204" pitchFamily="34" charset="0"/>
                <a:ea typeface="Calibri" panose="020F0502020204030204" pitchFamily="34" charset="0"/>
                <a:cs typeface="Arial" panose="020B0604020202020204" pitchFamily="34" charset="0"/>
              </a:rPr>
              <a:t>	</a:t>
            </a:r>
            <a:r>
              <a:rPr lang="en-NZ" sz="1600" dirty="0" err="1">
                <a:effectLst/>
                <a:latin typeface="Arial" panose="020B0604020202020204" pitchFamily="34" charset="0"/>
                <a:ea typeface="Calibri" panose="020F0502020204030204" pitchFamily="34" charset="0"/>
                <a:cs typeface="Arial" panose="020B0604020202020204" pitchFamily="34" charset="0"/>
              </a:rPr>
              <a:t>Obj</a:t>
            </a:r>
            <a:r>
              <a:rPr lang="en-NZ" sz="1600" dirty="0">
                <a:effectLst/>
                <a:latin typeface="Arial" panose="020B0604020202020204" pitchFamily="34" charset="0"/>
                <a:ea typeface="Calibri" panose="020F0502020204030204" pitchFamily="34" charset="0"/>
                <a:cs typeface="Arial" panose="020B0604020202020204" pitchFamily="34" charset="0"/>
              </a:rPr>
              <a:t> 1 – Grow Membership: Under by $1,000</a:t>
            </a:r>
            <a:endParaRPr lang="en-NZ" sz="16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NZ" sz="1600" dirty="0">
                <a:effectLst/>
                <a:latin typeface="Arial" panose="020B0604020202020204" pitchFamily="34" charset="0"/>
                <a:ea typeface="Calibri" panose="020F0502020204030204" pitchFamily="34" charset="0"/>
                <a:cs typeface="Arial" panose="020B0604020202020204" pitchFamily="34" charset="0"/>
              </a:rPr>
              <a:t>	</a:t>
            </a:r>
            <a:r>
              <a:rPr lang="en-NZ" sz="1600" dirty="0" err="1">
                <a:effectLst/>
                <a:latin typeface="Arial" panose="020B0604020202020204" pitchFamily="34" charset="0"/>
                <a:ea typeface="Calibri" panose="020F0502020204030204" pitchFamily="34" charset="0"/>
                <a:cs typeface="Arial" panose="020B0604020202020204" pitchFamily="34" charset="0"/>
              </a:rPr>
              <a:t>Obj</a:t>
            </a:r>
            <a:r>
              <a:rPr lang="en-NZ" sz="1600" dirty="0">
                <a:effectLst/>
                <a:latin typeface="Arial" panose="020B0604020202020204" pitchFamily="34" charset="0"/>
                <a:ea typeface="Calibri" panose="020F0502020204030204" pitchFamily="34" charset="0"/>
                <a:cs typeface="Arial" panose="020B0604020202020204" pitchFamily="34" charset="0"/>
              </a:rPr>
              <a:t> 2 – Revise Database: Underspent by $6,613.28</a:t>
            </a:r>
            <a:endParaRPr lang="en-NZ" sz="16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NZ" sz="1600" dirty="0">
                <a:effectLst/>
                <a:latin typeface="Arial" panose="020B0604020202020204" pitchFamily="34" charset="0"/>
                <a:ea typeface="Calibri" panose="020F0502020204030204" pitchFamily="34" charset="0"/>
                <a:cs typeface="Arial" panose="020B0604020202020204" pitchFamily="34" charset="0"/>
              </a:rPr>
              <a:t>	</a:t>
            </a:r>
            <a:r>
              <a:rPr lang="en-NZ" sz="1600" dirty="0" err="1">
                <a:effectLst/>
                <a:latin typeface="Arial" panose="020B0604020202020204" pitchFamily="34" charset="0"/>
                <a:ea typeface="Calibri" panose="020F0502020204030204" pitchFamily="34" charset="0"/>
                <a:cs typeface="Arial" panose="020B0604020202020204" pitchFamily="34" charset="0"/>
              </a:rPr>
              <a:t>Obj</a:t>
            </a:r>
            <a:r>
              <a:rPr lang="en-NZ" sz="1600" dirty="0">
                <a:effectLst/>
                <a:latin typeface="Arial" panose="020B0604020202020204" pitchFamily="34" charset="0"/>
                <a:ea typeface="Calibri" panose="020F0502020204030204" pitchFamily="34" charset="0"/>
                <a:cs typeface="Arial" panose="020B0604020202020204" pitchFamily="34" charset="0"/>
              </a:rPr>
              <a:t> 3 – Assist with Surveys/research: Underspent by about $15,000</a:t>
            </a:r>
            <a:endParaRPr lang="en-NZ" sz="16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NZ" sz="1600" dirty="0">
                <a:effectLst/>
                <a:latin typeface="Arial" panose="020B0604020202020204" pitchFamily="34" charset="0"/>
                <a:ea typeface="Calibri" panose="020F0502020204030204" pitchFamily="34" charset="0"/>
                <a:cs typeface="Arial" panose="020B0604020202020204" pitchFamily="34" charset="0"/>
              </a:rPr>
              <a:t>	</a:t>
            </a:r>
            <a:r>
              <a:rPr lang="en-NZ" sz="1600" dirty="0" err="1">
                <a:effectLst/>
                <a:latin typeface="Arial" panose="020B0604020202020204" pitchFamily="34" charset="0"/>
                <a:ea typeface="Calibri" panose="020F0502020204030204" pitchFamily="34" charset="0"/>
                <a:cs typeface="Arial" panose="020B0604020202020204" pitchFamily="34" charset="0"/>
              </a:rPr>
              <a:t>Obj</a:t>
            </a:r>
            <a:r>
              <a:rPr lang="en-NZ" sz="1600" dirty="0">
                <a:effectLst/>
                <a:latin typeface="Arial" panose="020B0604020202020204" pitchFamily="34" charset="0"/>
                <a:ea typeface="Calibri" panose="020F0502020204030204" pitchFamily="34" charset="0"/>
                <a:cs typeface="Arial" panose="020B0604020202020204" pitchFamily="34" charset="0"/>
              </a:rPr>
              <a:t> 4 – Administration: Overspent by about $8,600</a:t>
            </a:r>
            <a:endParaRPr lang="en-NZ" sz="16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NZ" sz="1600" dirty="0">
                <a:effectLst/>
                <a:latin typeface="Arial" panose="020B0604020202020204" pitchFamily="34" charset="0"/>
                <a:ea typeface="Calibri" panose="020F0502020204030204" pitchFamily="34" charset="0"/>
                <a:cs typeface="Arial" panose="020B0604020202020204" pitchFamily="34" charset="0"/>
              </a:rPr>
              <a:t>	</a:t>
            </a:r>
            <a:r>
              <a:rPr lang="en-NZ" sz="1600" dirty="0" err="1">
                <a:effectLst/>
                <a:latin typeface="Arial" panose="020B0604020202020204" pitchFamily="34" charset="0"/>
                <a:ea typeface="Calibri" panose="020F0502020204030204" pitchFamily="34" charset="0"/>
                <a:cs typeface="Arial" panose="020B0604020202020204" pitchFamily="34" charset="0"/>
              </a:rPr>
              <a:t>Obj</a:t>
            </a:r>
            <a:r>
              <a:rPr lang="en-NZ" sz="1600" dirty="0">
                <a:effectLst/>
                <a:latin typeface="Arial" panose="020B0604020202020204" pitchFamily="34" charset="0"/>
                <a:ea typeface="Calibri" panose="020F0502020204030204" pitchFamily="34" charset="0"/>
                <a:cs typeface="Arial" panose="020B0604020202020204" pitchFamily="34" charset="0"/>
              </a:rPr>
              <a:t> 5 – Research: Underspent by $0.00 (covered in Objective 3)</a:t>
            </a:r>
            <a:endParaRPr lang="en-NZ" sz="16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114800" algn="dec"/>
                <a:tab pos="5143500" algn="dec"/>
              </a:tabLst>
            </a:pPr>
            <a:r>
              <a:rPr lang="en-NZ" sz="1600" dirty="0">
                <a:effectLst/>
                <a:latin typeface="Arial" panose="020B0604020202020204" pitchFamily="34" charset="0"/>
                <a:ea typeface="Calibri" panose="020F0502020204030204" pitchFamily="34" charset="0"/>
                <a:cs typeface="Arial" panose="020B0604020202020204" pitchFamily="34" charset="0"/>
              </a:rPr>
              <a:t>The total operational under expenditure was about $6,576.91.</a:t>
            </a:r>
            <a:endParaRPr lang="en-NZ" sz="16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114800" algn="dec"/>
                <a:tab pos="5143500" algn="dec"/>
              </a:tabLst>
            </a:pPr>
            <a:r>
              <a:rPr lang="en-NZ" sz="1600" dirty="0">
                <a:effectLst/>
                <a:latin typeface="Arial" panose="020B0604020202020204" pitchFamily="34" charset="0"/>
                <a:ea typeface="Calibri" panose="020F0502020204030204" pitchFamily="34" charset="0"/>
                <a:cs typeface="Arial" panose="020B0604020202020204" pitchFamily="34" charset="0"/>
              </a:rPr>
              <a:t>This is due to:</a:t>
            </a:r>
            <a:endParaRPr lang="en-NZ"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tabLst>
                <a:tab pos="4114800" algn="dec"/>
                <a:tab pos="5143500" algn="dec"/>
              </a:tabLst>
            </a:pPr>
            <a:r>
              <a:rPr lang="en-US" sz="1600" dirty="0">
                <a:latin typeface="Arial" panose="020B0604020202020204" pitchFamily="34" charset="0"/>
                <a:ea typeface="Times New Roman" panose="02020603050405020304" pitchFamily="18" charset="0"/>
                <a:cs typeface="Arial" panose="020B0604020202020204" pitchFamily="34" charset="0"/>
              </a:rPr>
              <a:t>S</a:t>
            </a:r>
            <a:r>
              <a:rPr lang="en-US" sz="1600" dirty="0">
                <a:effectLst/>
                <a:latin typeface="Arial" panose="020B0604020202020204" pitchFamily="34" charset="0"/>
                <a:ea typeface="Times New Roman" panose="02020603050405020304" pitchFamily="18" charset="0"/>
                <a:cs typeface="Arial" panose="020B0604020202020204" pitchFamily="34" charset="0"/>
              </a:rPr>
              <a:t>urveys not progressing this year as budgeted for.</a:t>
            </a:r>
            <a:endParaRPr lang="en-NZ"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4114800" algn="dec"/>
                <a:tab pos="5143500" algn="dec"/>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Higher than budgeted for Auditing expenses and increase in insurance fees.</a:t>
            </a:r>
            <a:endParaRPr lang="en-NZ"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4114800" algn="dec"/>
                <a:tab pos="5143500" algn="dec"/>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Lower than budgeted Australian membership fees but higher NZ membership fees.</a:t>
            </a:r>
            <a:endParaRPr lang="en-NZ"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4114800" algn="dec"/>
                <a:tab pos="5143500" algn="dec"/>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No contribution by TRICS for surveys as budgeted for.</a:t>
            </a:r>
            <a:endParaRPr lang="en-NZ"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974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1779</Words>
  <Application>Microsoft Office PowerPoint</Application>
  <PresentationFormat>Widescreen</PresentationFormat>
  <Paragraphs>229</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Helvetica</vt:lpstr>
      <vt:lpstr>Symbol</vt:lpstr>
      <vt:lpstr>Office Theme</vt:lpstr>
      <vt:lpstr>PowerPoint Presentation</vt:lpstr>
      <vt:lpstr>Housekeeping:</vt:lpstr>
      <vt:lpstr>2024 ANNUAL MEETING AGENDA </vt:lpstr>
      <vt:lpstr>2024 ANNUAL MEETING AGENDA</vt:lpstr>
      <vt:lpstr>2022 ANNUAL MEETING AGENDA</vt:lpstr>
      <vt:lpstr>PowerPoint Presentation</vt:lpstr>
      <vt:lpstr>PowerPoint Presentation</vt:lpstr>
      <vt:lpstr>PowerPoint Presentation</vt:lpstr>
      <vt:lpstr>PowerPoint Presentation</vt:lpstr>
      <vt:lpstr>PowerPoint Presentation</vt:lpstr>
      <vt:lpstr>2022 ANNUAL MEETING AGENDA</vt:lpstr>
      <vt:lpstr>Summary of Annual Report</vt:lpstr>
      <vt:lpstr>PowerPoint Presentation</vt:lpstr>
      <vt:lpstr>PowerPoint Presentation</vt:lpstr>
      <vt:lpstr>2024 ANNUAL MEETING AGENDA</vt:lpstr>
      <vt:lpstr>2024 ANNUAL MEETING AGENDA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Caron</dc:creator>
  <cp:lastModifiedBy>Caron Greenough</cp:lastModifiedBy>
  <cp:revision>2</cp:revision>
  <dcterms:created xsi:type="dcterms:W3CDTF">2024-09-23T00:24:14Z</dcterms:created>
  <dcterms:modified xsi:type="dcterms:W3CDTF">2024-09-23T02:10:48Z</dcterms:modified>
</cp:coreProperties>
</file>